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12" name="Titolo presentazion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13" name="Corpo livello uno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Dichiarazione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Dettagli informazion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Dettagli informazione</a:t>
            </a:r>
          </a:p>
        </p:txBody>
      </p:sp>
      <p:sp>
        <p:nvSpPr>
          <p:cNvPr id="10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Attribuzione</a:t>
            </a:r>
          </a:p>
        </p:txBody>
      </p:sp>
      <p:sp>
        <p:nvSpPr>
          <p:cNvPr id="116" name="Corpo livello uno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“Citazione degna di nota”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magin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magin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magin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magin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olo presentazion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23" name="Autore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24" name="Corpo livello uno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olo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</a:t>
            </a:r>
          </a:p>
        </p:txBody>
      </p:sp>
      <p:sp>
        <p:nvSpPr>
          <p:cNvPr id="34" name="Corpo livello uno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43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44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61" name="Corpo livello uno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6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Titolo sezione</a:t>
            </a:r>
          </a:p>
        </p:txBody>
      </p:sp>
      <p:sp>
        <p:nvSpPr>
          <p:cNvPr id="72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8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8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 programma</a:t>
            </a:r>
          </a:p>
        </p:txBody>
      </p:sp>
      <p:sp>
        <p:nvSpPr>
          <p:cNvPr id="89" name="Sottotitolo programm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programma</a:t>
            </a:r>
          </a:p>
        </p:txBody>
      </p:sp>
      <p:sp>
        <p:nvSpPr>
          <p:cNvPr id="90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Argomenti del programma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Titolo</a:t>
            </a:r>
          </a:p>
        </p:txBody>
      </p:sp>
      <p:sp>
        <p:nvSpPr>
          <p:cNvPr id="3" name="Corpo livello uno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25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0 titolo copia.jpg" descr="0 titolo copia.jpg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-1" y="2009482"/>
            <a:ext cx="24384001" cy="10103436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ttangolo"/>
          <p:cNvSpPr/>
          <p:nvPr/>
        </p:nvSpPr>
        <p:spPr>
          <a:xfrm>
            <a:off x="0" y="11041157"/>
            <a:ext cx="24384001" cy="2232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53" name="stemma comune.jpeg" descr="stemma comun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11330704"/>
            <a:ext cx="1611364" cy="211286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COMUNE DI CASTELNUOVO MAGRA"/>
          <p:cNvSpPr txBox="1"/>
          <p:nvPr/>
        </p:nvSpPr>
        <p:spPr>
          <a:xfrm>
            <a:off x="3047364" y="11178170"/>
            <a:ext cx="21296484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>
                <a:solidFill>
                  <a:srgbClr val="000000"/>
                </a:solidFill>
              </a:defRPr>
            </a:lvl1pPr>
          </a:lstStyle>
          <a:p>
            <a:pPr/>
            <a:r>
              <a:t>COMUNE DI CASTELNUOVO MAGRA</a:t>
            </a:r>
          </a:p>
        </p:txBody>
      </p:sp>
      <p:sp>
        <p:nvSpPr>
          <p:cNvPr id="155" name="ASILO NIDO ZigoZago"/>
          <p:cNvSpPr txBox="1"/>
          <p:nvPr/>
        </p:nvSpPr>
        <p:spPr>
          <a:xfrm>
            <a:off x="3047364" y="11906304"/>
            <a:ext cx="2129648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>
                <a:solidFill>
                  <a:srgbClr val="000000"/>
                </a:solidFill>
              </a:defRPr>
            </a:lvl1pPr>
          </a:lstStyle>
          <a:p>
            <a:pPr/>
            <a:r>
              <a:t>ASILO NIDO ZigoZago</a:t>
            </a:r>
          </a:p>
        </p:txBody>
      </p:sp>
      <p:sp>
        <p:nvSpPr>
          <p:cNvPr id="156" name="PROGETTO DI AMPLIAMENTO ED EFFICIENTAMENTO ENERGETICO"/>
          <p:cNvSpPr txBox="1"/>
          <p:nvPr/>
        </p:nvSpPr>
        <p:spPr>
          <a:xfrm>
            <a:off x="3047364" y="12972556"/>
            <a:ext cx="21296484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i="1" sz="3800">
                <a:solidFill>
                  <a:srgbClr val="000000"/>
                </a:solidFill>
              </a:defRPr>
            </a:lvl1pPr>
          </a:lstStyle>
          <a:p>
            <a:pPr/>
            <a:r>
              <a:t>PROGETTO DI AMPLIAMENTO ED EFFICIENTAMENTO ENERGETICO</a:t>
            </a:r>
          </a:p>
        </p:txBody>
      </p:sp>
      <p:sp>
        <p:nvSpPr>
          <p:cNvPr id="157" name="Rettangolo"/>
          <p:cNvSpPr/>
          <p:nvPr/>
        </p:nvSpPr>
        <p:spPr>
          <a:xfrm>
            <a:off x="-1" y="-58643"/>
            <a:ext cx="24384001" cy="38204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ATT Pianta.jpg" descr="ATT Piant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7" y="0"/>
            <a:ext cx="24377886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Linea"/>
          <p:cNvSpPr/>
          <p:nvPr/>
        </p:nvSpPr>
        <p:spPr>
          <a:xfrm>
            <a:off x="11576910" y="5625108"/>
            <a:ext cx="4274436" cy="6247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04" y="6459"/>
                </a:lnTo>
                <a:lnTo>
                  <a:pt x="21600" y="6459"/>
                </a:lnTo>
                <a:lnTo>
                  <a:pt x="21600" y="21600"/>
                </a:lnTo>
              </a:path>
            </a:pathLst>
          </a:custGeom>
          <a:ln w="139700">
            <a:solidFill>
              <a:schemeClr val="accent1"/>
            </a:solidFill>
            <a:prstDash val="sysDot"/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8" name="Rettangolo"/>
          <p:cNvSpPr/>
          <p:nvPr/>
        </p:nvSpPr>
        <p:spPr>
          <a:xfrm>
            <a:off x="10176933" y="4114800"/>
            <a:ext cx="2821253" cy="1016000"/>
          </a:xfrm>
          <a:prstGeom prst="rect">
            <a:avLst/>
          </a:prstGeom>
          <a:solidFill>
            <a:srgbClr val="60D937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" name="Rettangolo"/>
          <p:cNvSpPr/>
          <p:nvPr/>
        </p:nvSpPr>
        <p:spPr>
          <a:xfrm>
            <a:off x="8009995" y="1989666"/>
            <a:ext cx="2030678" cy="4176648"/>
          </a:xfrm>
          <a:prstGeom prst="rect">
            <a:avLst/>
          </a:prstGeom>
          <a:ln w="1905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0" name="Sezione…"/>
          <p:cNvSpPr txBox="1"/>
          <p:nvPr/>
        </p:nvSpPr>
        <p:spPr>
          <a:xfrm>
            <a:off x="8144005" y="3803194"/>
            <a:ext cx="1762659" cy="1080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b="1" sz="3200">
                <a:solidFill>
                  <a:schemeClr val="accent5">
                    <a:lumOff val="-29866"/>
                  </a:schemeClr>
                </a:solidFill>
              </a:defRPr>
            </a:pPr>
            <a:r>
              <a:t>Sezione </a:t>
            </a:r>
          </a:p>
          <a:p>
            <a:pPr defTabSz="825500">
              <a:defRPr b="1" sz="3200">
                <a:solidFill>
                  <a:schemeClr val="accent5">
                    <a:lumOff val="-29866"/>
                  </a:schemeClr>
                </a:solidFill>
              </a:defRPr>
            </a:pPr>
            <a:r>
              <a:t>2</a:t>
            </a:r>
          </a:p>
        </p:txBody>
      </p:sp>
      <p:sp>
        <p:nvSpPr>
          <p:cNvPr id="221" name="Rettangolo"/>
          <p:cNvSpPr/>
          <p:nvPr/>
        </p:nvSpPr>
        <p:spPr>
          <a:xfrm>
            <a:off x="13081528" y="1989666"/>
            <a:ext cx="2030678" cy="4176648"/>
          </a:xfrm>
          <a:prstGeom prst="rect">
            <a:avLst/>
          </a:prstGeom>
          <a:ln w="1905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2" name="Sezione…"/>
          <p:cNvSpPr txBox="1"/>
          <p:nvPr/>
        </p:nvSpPr>
        <p:spPr>
          <a:xfrm>
            <a:off x="13215539" y="3803194"/>
            <a:ext cx="1762659" cy="1080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b="1" sz="3200">
                <a:solidFill>
                  <a:schemeClr val="accent5">
                    <a:lumOff val="-29866"/>
                  </a:schemeClr>
                </a:solidFill>
              </a:defRPr>
            </a:pPr>
            <a:r>
              <a:t>Sezione </a:t>
            </a:r>
          </a:p>
          <a:p>
            <a:pPr defTabSz="825500">
              <a:defRPr b="1" sz="3200">
                <a:solidFill>
                  <a:schemeClr val="accent5">
                    <a:lumOff val="-29866"/>
                  </a:schemeClr>
                </a:solidFill>
              </a:defRPr>
            </a:pPr>
            <a:r>
              <a:t>1</a:t>
            </a:r>
          </a:p>
        </p:txBody>
      </p:sp>
      <p:sp>
        <p:nvSpPr>
          <p:cNvPr id="223" name="Rettangolo"/>
          <p:cNvSpPr/>
          <p:nvPr/>
        </p:nvSpPr>
        <p:spPr>
          <a:xfrm>
            <a:off x="8009995" y="6383866"/>
            <a:ext cx="2030678" cy="1786732"/>
          </a:xfrm>
          <a:prstGeom prst="rect">
            <a:avLst/>
          </a:prstGeom>
          <a:ln w="1143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" name="Sogg/pranzo"/>
          <p:cNvSpPr txBox="1"/>
          <p:nvPr/>
        </p:nvSpPr>
        <p:spPr>
          <a:xfrm>
            <a:off x="4924504" y="6984676"/>
            <a:ext cx="2613661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3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pPr/>
            <a:r>
              <a:t>Sogg/pranzo</a:t>
            </a:r>
          </a:p>
        </p:txBody>
      </p:sp>
      <p:sp>
        <p:nvSpPr>
          <p:cNvPr id="225" name="Polivalente"/>
          <p:cNvSpPr txBox="1"/>
          <p:nvPr/>
        </p:nvSpPr>
        <p:spPr>
          <a:xfrm>
            <a:off x="5109619" y="9012916"/>
            <a:ext cx="2243431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3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pPr/>
            <a:r>
              <a:t>Polivalente</a:t>
            </a:r>
          </a:p>
        </p:txBody>
      </p:sp>
      <p:sp>
        <p:nvSpPr>
          <p:cNvPr id="226" name="Hatelier /laboratorio"/>
          <p:cNvSpPr txBox="1"/>
          <p:nvPr/>
        </p:nvSpPr>
        <p:spPr>
          <a:xfrm>
            <a:off x="9429042" y="11222716"/>
            <a:ext cx="4018585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3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pPr/>
            <a:r>
              <a:t>Hatelier /laboratorio</a:t>
            </a:r>
          </a:p>
        </p:txBody>
      </p:sp>
      <p:sp>
        <p:nvSpPr>
          <p:cNvPr id="227" name="Rettangolo"/>
          <p:cNvSpPr/>
          <p:nvPr/>
        </p:nvSpPr>
        <p:spPr>
          <a:xfrm>
            <a:off x="8009995" y="8361306"/>
            <a:ext cx="2030678" cy="2002434"/>
          </a:xfrm>
          <a:prstGeom prst="rect">
            <a:avLst/>
          </a:prstGeom>
          <a:ln w="1143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8" name="Rettangolo"/>
          <p:cNvSpPr/>
          <p:nvPr/>
        </p:nvSpPr>
        <p:spPr>
          <a:xfrm>
            <a:off x="10261203" y="8098839"/>
            <a:ext cx="2030678" cy="2281503"/>
          </a:xfrm>
          <a:prstGeom prst="rect">
            <a:avLst/>
          </a:prstGeom>
          <a:ln w="1143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9" name="Rettangolo"/>
          <p:cNvSpPr/>
          <p:nvPr/>
        </p:nvSpPr>
        <p:spPr>
          <a:xfrm>
            <a:off x="12412661" y="8733839"/>
            <a:ext cx="570641" cy="1688638"/>
          </a:xfrm>
          <a:prstGeom prst="rect">
            <a:avLst/>
          </a:prstGeom>
          <a:ln w="1143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0" name="Forma"/>
          <p:cNvSpPr/>
          <p:nvPr/>
        </p:nvSpPr>
        <p:spPr>
          <a:xfrm>
            <a:off x="12465451" y="8064896"/>
            <a:ext cx="2653085" cy="2383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5307" y="21600"/>
                </a:lnTo>
                <a:lnTo>
                  <a:pt x="5031" y="4983"/>
                </a:lnTo>
                <a:lnTo>
                  <a:pt x="0" y="4847"/>
                </a:lnTo>
                <a:lnTo>
                  <a:pt x="9" y="0"/>
                </a:lnTo>
                <a:close/>
              </a:path>
            </a:pathLst>
          </a:custGeom>
          <a:solidFill>
            <a:schemeClr val="accent1">
              <a:lumOff val="16847"/>
              <a:alpha val="50000"/>
            </a:schemeClr>
          </a:solidFill>
          <a:ln w="25400">
            <a:solidFill>
              <a:srgbClr val="0000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1" name="Locali personale"/>
          <p:cNvSpPr txBox="1"/>
          <p:nvPr/>
        </p:nvSpPr>
        <p:spPr>
          <a:xfrm>
            <a:off x="16191876" y="8963937"/>
            <a:ext cx="3311449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3200">
                <a:solidFill>
                  <a:schemeClr val="accent1"/>
                </a:solidFill>
              </a:defRPr>
            </a:lvl1pPr>
          </a:lstStyle>
          <a:p>
            <a:pPr/>
            <a:r>
              <a:t>Locali personale</a:t>
            </a:r>
          </a:p>
        </p:txBody>
      </p:sp>
      <p:sp>
        <p:nvSpPr>
          <p:cNvPr id="232" name="cucina"/>
          <p:cNvSpPr txBox="1"/>
          <p:nvPr/>
        </p:nvSpPr>
        <p:spPr>
          <a:xfrm>
            <a:off x="10737853" y="979870"/>
            <a:ext cx="1400963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3200">
                <a:solidFill>
                  <a:schemeClr val="accent1"/>
                </a:solidFill>
              </a:defRPr>
            </a:lvl1pPr>
          </a:lstStyle>
          <a:p>
            <a:pPr/>
            <a:r>
              <a:t>cucina</a:t>
            </a:r>
          </a:p>
        </p:txBody>
      </p:sp>
      <p:sp>
        <p:nvSpPr>
          <p:cNvPr id="233" name="Rettangolo"/>
          <p:cNvSpPr/>
          <p:nvPr/>
        </p:nvSpPr>
        <p:spPr>
          <a:xfrm>
            <a:off x="10193866" y="2015066"/>
            <a:ext cx="2737182" cy="20088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aphicFrame>
        <p:nvGraphicFramePr>
          <p:cNvPr id="234" name="Superfici attuali"/>
          <p:cNvGraphicFramePr/>
          <p:nvPr/>
        </p:nvGraphicFramePr>
        <p:xfrm>
          <a:off x="16812683" y="664633"/>
          <a:ext cx="7454901" cy="2932163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7454900"/>
              </a:tblGrid>
              <a:tr h="845820">
                <a:tc>
                  <a:txBody>
                    <a:bodyPr/>
                    <a:lstStyle/>
                    <a:p>
                      <a:pPr defTabSz="825500">
                        <a:defRPr b="0"/>
                      </a:pPr>
                      <a:r>
                        <a:rPr i="1" sz="5000"/>
                        <a:t>Superfici attuali</a:t>
                      </a:r>
                    </a:p>
                  </a:txBody>
                  <a:tcPr marL="50800" marR="50800" marT="50800" marB="50800" anchor="ctr" anchorCtr="0" horzOverflow="overflow">
                    <a:lnL/>
                    <a:lnR/>
                    <a:lnT/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58643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</a:pPr>
                      <a:r>
                        <a:rPr sz="3200"/>
                        <a:t>LOCALI ASILO NIDO mq 361
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586432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AREA SERVIZI AL PERSONALE mq 57</a:t>
                      </a:r>
                    </a:p>
                  </a:txBody>
                  <a:tcPr marL="50800" marR="50800" marT="50800" marB="50800" anchor="ctr" anchorCtr="0" horzOverflow="overflow">
                    <a:lnT w="38100">
                      <a:solidFill>
                        <a:srgbClr val="000000"/>
                      </a:solidFill>
                      <a:miter lim="400000"/>
                    </a:lnT>
                  </a:tcPr>
                </a:tc>
              </a:tr>
              <a:tr h="586432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LOCALI SERVIZIO CUCINA mq 55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86432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AREE DI PERTINENZA mq 79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86432">
                <a:tc>
                  <a:txBody>
                    <a:bodyPr/>
                    <a:lstStyle/>
                    <a:p>
                      <a:pPr defTabSz="914400"/>
                      <a:r>
                        <a:rPr b="1" sz="3200"/>
                        <a:t>Totale mq 553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235" name="CAPIENZA 50 bambini"/>
          <p:cNvSpPr txBox="1"/>
          <p:nvPr/>
        </p:nvSpPr>
        <p:spPr>
          <a:xfrm>
            <a:off x="16885964" y="4775665"/>
            <a:ext cx="5090072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700">
                <a:solidFill>
                  <a:srgbClr val="000000"/>
                </a:solidFill>
              </a:defRPr>
            </a:lvl1pPr>
          </a:lstStyle>
          <a:p>
            <a:pPr/>
            <a:r>
              <a:t>CAPIENZA 50 bambini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9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Left)" transition="in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9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3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2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6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1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5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Subtype="8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80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Class="entr" nodeType="afterEffect" presetSubtype="8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84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1"/>
      <p:bldP build="whole" bldLvl="1" animBg="1" rev="0" advAuto="0" spid="234" grpId="18"/>
      <p:bldP build="whole" bldLvl="1" animBg="1" rev="0" advAuto="0" spid="230" grpId="14"/>
      <p:bldP build="whole" bldLvl="1" animBg="1" rev="0" advAuto="0" spid="229" grpId="12"/>
      <p:bldP build="whole" bldLvl="1" animBg="1" rev="0" advAuto="0" spid="227" grpId="9"/>
      <p:bldP build="whole" bldLvl="1" animBg="1" rev="0" advAuto="0" spid="223" grpId="7"/>
      <p:bldP build="whole" bldLvl="1" animBg="1" rev="0" advAuto="0" spid="235" grpId="19"/>
      <p:bldP build="whole" bldLvl="1" animBg="1" rev="0" advAuto="0" spid="219" grpId="5"/>
      <p:bldP build="whole" bldLvl="1" animBg="1" rev="0" advAuto="0" spid="222" grpId="4"/>
      <p:bldP build="whole" bldLvl="1" animBg="1" rev="0" advAuto="0" spid="221" grpId="3"/>
      <p:bldP build="whole" bldLvl="1" animBg="1" rev="0" advAuto="0" spid="226" grpId="13"/>
      <p:bldP build="whole" bldLvl="1" animBg="1" rev="0" advAuto="0" spid="231" grpId="15"/>
      <p:bldP build="whole" bldLvl="1" animBg="1" rev="0" advAuto="0" spid="233" grpId="16"/>
      <p:bldP build="whole" bldLvl="1" animBg="1" rev="0" advAuto="0" spid="224" grpId="8"/>
      <p:bldP build="whole" bldLvl="1" animBg="1" rev="0" advAuto="0" spid="225" grpId="10"/>
      <p:bldP build="whole" bldLvl="1" animBg="1" rev="0" advAuto="0" spid="220" grpId="6"/>
      <p:bldP build="whole" bldLvl="1" animBg="1" rev="0" advAuto="0" spid="218" grpId="2"/>
      <p:bldP build="whole" bldLvl="1" animBg="1" rev="0" advAuto="0" spid="232" grpId="17"/>
      <p:bldP build="whole" bldLvl="1" animBg="1" rev="0" advAuto="0" spid="228" grpId="1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ROG Pianta.jpg" descr="PROG Piant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7" y="0"/>
            <a:ext cx="24377886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Rettangolo"/>
          <p:cNvSpPr/>
          <p:nvPr/>
        </p:nvSpPr>
        <p:spPr>
          <a:xfrm>
            <a:off x="8009995" y="1989666"/>
            <a:ext cx="2030678" cy="4176648"/>
          </a:xfrm>
          <a:prstGeom prst="rect">
            <a:avLst/>
          </a:prstGeom>
          <a:ln w="1905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9" name="Sezione…"/>
          <p:cNvSpPr txBox="1"/>
          <p:nvPr/>
        </p:nvSpPr>
        <p:spPr>
          <a:xfrm>
            <a:off x="8144005" y="3803194"/>
            <a:ext cx="1762659" cy="1080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b="1" sz="3200">
                <a:solidFill>
                  <a:schemeClr val="accent5">
                    <a:lumOff val="-29866"/>
                  </a:schemeClr>
                </a:solidFill>
              </a:defRPr>
            </a:pPr>
            <a:r>
              <a:t>Sezione </a:t>
            </a:r>
          </a:p>
          <a:p>
            <a:pPr defTabSz="825500">
              <a:defRPr b="1" sz="3200">
                <a:solidFill>
                  <a:schemeClr val="accent5">
                    <a:lumOff val="-29866"/>
                  </a:schemeClr>
                </a:solidFill>
              </a:defRPr>
            </a:pPr>
            <a:r>
              <a:t>2</a:t>
            </a:r>
          </a:p>
        </p:txBody>
      </p:sp>
      <p:sp>
        <p:nvSpPr>
          <p:cNvPr id="240" name="Rettangolo"/>
          <p:cNvSpPr/>
          <p:nvPr/>
        </p:nvSpPr>
        <p:spPr>
          <a:xfrm>
            <a:off x="13081528" y="1989666"/>
            <a:ext cx="2030678" cy="4176648"/>
          </a:xfrm>
          <a:prstGeom prst="rect">
            <a:avLst/>
          </a:prstGeom>
          <a:ln w="1905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1" name="Sezione…"/>
          <p:cNvSpPr txBox="1"/>
          <p:nvPr/>
        </p:nvSpPr>
        <p:spPr>
          <a:xfrm>
            <a:off x="13215539" y="3803194"/>
            <a:ext cx="1762659" cy="1080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b="1" sz="3200">
                <a:solidFill>
                  <a:schemeClr val="accent5">
                    <a:lumOff val="-29866"/>
                  </a:schemeClr>
                </a:solidFill>
              </a:defRPr>
            </a:pPr>
            <a:r>
              <a:t>Sezione </a:t>
            </a:r>
          </a:p>
          <a:p>
            <a:pPr defTabSz="825500">
              <a:defRPr b="1" sz="3200">
                <a:solidFill>
                  <a:schemeClr val="accent5">
                    <a:lumOff val="-29866"/>
                  </a:schemeClr>
                </a:solidFill>
              </a:defRPr>
            </a:pPr>
            <a:r>
              <a:t>1</a:t>
            </a:r>
          </a:p>
        </p:txBody>
      </p:sp>
      <p:sp>
        <p:nvSpPr>
          <p:cNvPr id="242" name="Rettangolo"/>
          <p:cNvSpPr/>
          <p:nvPr/>
        </p:nvSpPr>
        <p:spPr>
          <a:xfrm>
            <a:off x="8009995" y="6383866"/>
            <a:ext cx="2030678" cy="1786732"/>
          </a:xfrm>
          <a:prstGeom prst="rect">
            <a:avLst/>
          </a:prstGeom>
          <a:ln w="1143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3" name="Sogg/pranzo"/>
          <p:cNvSpPr txBox="1"/>
          <p:nvPr/>
        </p:nvSpPr>
        <p:spPr>
          <a:xfrm>
            <a:off x="4924504" y="6984676"/>
            <a:ext cx="2613661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3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pPr/>
            <a:r>
              <a:t>Sogg/pranzo</a:t>
            </a:r>
          </a:p>
        </p:txBody>
      </p:sp>
      <p:sp>
        <p:nvSpPr>
          <p:cNvPr id="244" name="Polivalente"/>
          <p:cNvSpPr txBox="1"/>
          <p:nvPr/>
        </p:nvSpPr>
        <p:spPr>
          <a:xfrm>
            <a:off x="5109619" y="9012916"/>
            <a:ext cx="2243431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3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pPr/>
            <a:r>
              <a:t>Polivalente</a:t>
            </a:r>
          </a:p>
        </p:txBody>
      </p:sp>
      <p:sp>
        <p:nvSpPr>
          <p:cNvPr id="245" name="Stanza vetrata…"/>
          <p:cNvSpPr txBox="1"/>
          <p:nvPr/>
        </p:nvSpPr>
        <p:spPr>
          <a:xfrm>
            <a:off x="906105" y="4461154"/>
            <a:ext cx="4018585" cy="1080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825500">
              <a:defRPr b="1" sz="3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Stanza vetrata</a:t>
            </a:r>
          </a:p>
          <a:p>
            <a:pPr algn="r" defTabSz="825500">
              <a:defRPr b="1" sz="3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Hatelier /laboratorio</a:t>
            </a:r>
          </a:p>
        </p:txBody>
      </p:sp>
      <p:sp>
        <p:nvSpPr>
          <p:cNvPr id="246" name="Rettangolo"/>
          <p:cNvSpPr/>
          <p:nvPr/>
        </p:nvSpPr>
        <p:spPr>
          <a:xfrm>
            <a:off x="8009995" y="8361306"/>
            <a:ext cx="2030678" cy="2002434"/>
          </a:xfrm>
          <a:prstGeom prst="rect">
            <a:avLst/>
          </a:prstGeom>
          <a:ln w="1143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7" name="Forma"/>
          <p:cNvSpPr/>
          <p:nvPr/>
        </p:nvSpPr>
        <p:spPr>
          <a:xfrm>
            <a:off x="12465451" y="8064896"/>
            <a:ext cx="2653085" cy="2383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5307" y="21600"/>
                </a:lnTo>
                <a:lnTo>
                  <a:pt x="5031" y="4983"/>
                </a:lnTo>
                <a:lnTo>
                  <a:pt x="0" y="4847"/>
                </a:lnTo>
                <a:lnTo>
                  <a:pt x="9" y="0"/>
                </a:lnTo>
                <a:close/>
              </a:path>
            </a:pathLst>
          </a:custGeom>
          <a:solidFill>
            <a:schemeClr val="accent1">
              <a:lumOff val="16847"/>
              <a:alpha val="50000"/>
            </a:schemeClr>
          </a:solidFill>
          <a:ln w="25400">
            <a:solidFill>
              <a:srgbClr val="0000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8" name="Locali personale"/>
          <p:cNvSpPr txBox="1"/>
          <p:nvPr/>
        </p:nvSpPr>
        <p:spPr>
          <a:xfrm>
            <a:off x="16191876" y="8963937"/>
            <a:ext cx="3311449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3200">
                <a:solidFill>
                  <a:schemeClr val="accent1"/>
                </a:solidFill>
              </a:defRPr>
            </a:lvl1pPr>
          </a:lstStyle>
          <a:p>
            <a:pPr/>
            <a:r>
              <a:t>Locali personale</a:t>
            </a:r>
          </a:p>
        </p:txBody>
      </p:sp>
      <p:sp>
        <p:nvSpPr>
          <p:cNvPr id="249" name="cucina"/>
          <p:cNvSpPr txBox="1"/>
          <p:nvPr/>
        </p:nvSpPr>
        <p:spPr>
          <a:xfrm>
            <a:off x="10737853" y="979870"/>
            <a:ext cx="1400963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3200">
                <a:solidFill>
                  <a:schemeClr val="accent1"/>
                </a:solidFill>
              </a:defRPr>
            </a:lvl1pPr>
          </a:lstStyle>
          <a:p>
            <a:pPr/>
            <a:r>
              <a:t>cucina</a:t>
            </a:r>
          </a:p>
        </p:txBody>
      </p:sp>
      <p:sp>
        <p:nvSpPr>
          <p:cNvPr id="250" name="Rettangolo"/>
          <p:cNvSpPr/>
          <p:nvPr/>
        </p:nvSpPr>
        <p:spPr>
          <a:xfrm>
            <a:off x="10193866" y="2015066"/>
            <a:ext cx="2737182" cy="20088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1" name="Linea"/>
          <p:cNvSpPr/>
          <p:nvPr/>
        </p:nvSpPr>
        <p:spPr>
          <a:xfrm>
            <a:off x="13143044" y="6947693"/>
            <a:ext cx="2740370" cy="4874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139700">
            <a:solidFill>
              <a:schemeClr val="accent1"/>
            </a:solidFill>
            <a:prstDash val="sysDot"/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2" name="Rettangolo"/>
          <p:cNvSpPr/>
          <p:nvPr/>
        </p:nvSpPr>
        <p:spPr>
          <a:xfrm>
            <a:off x="10176933" y="4114800"/>
            <a:ext cx="2821253" cy="3836006"/>
          </a:xfrm>
          <a:prstGeom prst="rect">
            <a:avLst/>
          </a:prstGeom>
          <a:solidFill>
            <a:srgbClr val="60D937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3" name="ATRIO"/>
          <p:cNvSpPr txBox="1"/>
          <p:nvPr/>
        </p:nvSpPr>
        <p:spPr>
          <a:xfrm>
            <a:off x="11152788" y="6565444"/>
            <a:ext cx="1333094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32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ATRIO</a:t>
            </a:r>
          </a:p>
        </p:txBody>
      </p:sp>
      <p:sp>
        <p:nvSpPr>
          <p:cNvPr id="254" name="Forma"/>
          <p:cNvSpPr/>
          <p:nvPr/>
        </p:nvSpPr>
        <p:spPr>
          <a:xfrm>
            <a:off x="10124347" y="8107759"/>
            <a:ext cx="3247023" cy="3592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55" y="0"/>
                </a:moveTo>
                <a:lnTo>
                  <a:pt x="14629" y="0"/>
                </a:lnTo>
                <a:lnTo>
                  <a:pt x="14629" y="3715"/>
                </a:lnTo>
                <a:lnTo>
                  <a:pt x="19544" y="3715"/>
                </a:lnTo>
                <a:lnTo>
                  <a:pt x="19544" y="11281"/>
                </a:lnTo>
                <a:lnTo>
                  <a:pt x="21600" y="11281"/>
                </a:lnTo>
                <a:lnTo>
                  <a:pt x="21600" y="14261"/>
                </a:lnTo>
                <a:lnTo>
                  <a:pt x="13145" y="14261"/>
                </a:lnTo>
                <a:lnTo>
                  <a:pt x="8663" y="21600"/>
                </a:lnTo>
                <a:lnTo>
                  <a:pt x="0" y="17484"/>
                </a:lnTo>
                <a:lnTo>
                  <a:pt x="2150" y="13782"/>
                </a:lnTo>
                <a:lnTo>
                  <a:pt x="937" y="13782"/>
                </a:lnTo>
                <a:lnTo>
                  <a:pt x="655" y="0"/>
                </a:lnTo>
                <a:close/>
              </a:path>
            </a:pathLst>
          </a:custGeom>
          <a:ln w="1905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5" name="Sezione…"/>
          <p:cNvSpPr txBox="1"/>
          <p:nvPr/>
        </p:nvSpPr>
        <p:spPr>
          <a:xfrm>
            <a:off x="10393944" y="8993261"/>
            <a:ext cx="1762659" cy="1080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b="1" sz="3200">
                <a:solidFill>
                  <a:schemeClr val="accent5">
                    <a:lumOff val="-29866"/>
                  </a:schemeClr>
                </a:solidFill>
              </a:defRPr>
            </a:pPr>
            <a:r>
              <a:t>Sezione </a:t>
            </a:r>
          </a:p>
          <a:p>
            <a:pPr defTabSz="825500">
              <a:defRPr b="1" sz="3200">
                <a:solidFill>
                  <a:schemeClr val="accent5">
                    <a:lumOff val="-29866"/>
                  </a:schemeClr>
                </a:solidFill>
              </a:defRPr>
            </a:pPr>
            <a:r>
              <a:t>3</a:t>
            </a:r>
          </a:p>
        </p:txBody>
      </p:sp>
      <p:sp>
        <p:nvSpPr>
          <p:cNvPr id="256" name="Rettangolo"/>
          <p:cNvSpPr/>
          <p:nvPr/>
        </p:nvSpPr>
        <p:spPr>
          <a:xfrm>
            <a:off x="5038195" y="2126125"/>
            <a:ext cx="2386279" cy="3903730"/>
          </a:xfrm>
          <a:prstGeom prst="rect">
            <a:avLst/>
          </a:prstGeom>
          <a:ln w="1143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aphicFrame>
        <p:nvGraphicFramePr>
          <p:cNvPr id="257" name="Superfici progetto"/>
          <p:cNvGraphicFramePr/>
          <p:nvPr/>
        </p:nvGraphicFramePr>
        <p:xfrm>
          <a:off x="16812683" y="664633"/>
          <a:ext cx="7454901" cy="2932163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7454900"/>
              </a:tblGrid>
              <a:tr h="845820">
                <a:tc>
                  <a:txBody>
                    <a:bodyPr/>
                    <a:lstStyle/>
                    <a:p>
                      <a:pPr defTabSz="825500">
                        <a:defRPr b="0"/>
                      </a:pPr>
                      <a:r>
                        <a:rPr i="1" sz="5000"/>
                        <a:t>Superfici progetto</a:t>
                      </a:r>
                    </a:p>
                  </a:txBody>
                  <a:tcPr marL="50800" marR="50800" marT="50800" marB="50800" anchor="ctr" anchorCtr="0" horzOverflow="overflow">
                    <a:lnL/>
                    <a:lnR/>
                    <a:lnT/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58643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</a:pPr>
                      <a:r>
                        <a:rPr sz="3200"/>
                        <a:t>LOCALI ASILO NIDO mq 425
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586432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AREA SERVIZI AL PERSONALE mq 67</a:t>
                      </a:r>
                    </a:p>
                  </a:txBody>
                  <a:tcPr marL="50800" marR="50800" marT="50800" marB="50800" anchor="ctr" anchorCtr="0" horzOverflow="overflow">
                    <a:lnT w="38100">
                      <a:solidFill>
                        <a:srgbClr val="000000"/>
                      </a:solidFill>
                      <a:miter lim="400000"/>
                    </a:lnT>
                  </a:tcPr>
                </a:tc>
              </a:tr>
              <a:tr h="586432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LOCALI SERVIZIO CUCINA mq 55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86432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AREE DI PERTINENZA mq 110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86432">
                <a:tc>
                  <a:txBody>
                    <a:bodyPr/>
                    <a:lstStyle/>
                    <a:p>
                      <a:pPr defTabSz="914400"/>
                      <a:r>
                        <a:rPr b="1" sz="3200"/>
                        <a:t>Totale mq 657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258" name="CAPIENZA 58 bambini"/>
          <p:cNvSpPr txBox="1"/>
          <p:nvPr/>
        </p:nvSpPr>
        <p:spPr>
          <a:xfrm>
            <a:off x="16885964" y="4775665"/>
            <a:ext cx="5090072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700">
                <a:solidFill>
                  <a:srgbClr val="000000"/>
                </a:solidFill>
              </a:defRPr>
            </a:lvl1pPr>
          </a:lstStyle>
          <a:p>
            <a:pPr/>
            <a:r>
              <a:t>CAPIENZA 58 bambini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9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Left)" transition="in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9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3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1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5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0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4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9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Class="entr" nodeType="after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3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ntr" nodeType="clickEffect" presetSubtype="8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88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Class="entr" nodeType="afterEffect" presetSubtype="8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92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" grpId="1"/>
      <p:bldP build="whole" bldLvl="1" animBg="1" rev="0" advAuto="0" spid="239" grpId="7"/>
      <p:bldP build="whole" bldLvl="1" animBg="1" rev="0" advAuto="0" spid="258" grpId="21"/>
      <p:bldP build="whole" bldLvl="1" animBg="1" rev="0" advAuto="0" spid="252" grpId="2"/>
      <p:bldP build="whole" bldLvl="1" animBg="1" rev="0" advAuto="0" spid="243" grpId="11"/>
      <p:bldP build="whole" bldLvl="1" animBg="1" rev="0" advAuto="0" spid="245" grpId="15"/>
      <p:bldP build="whole" bldLvl="1" animBg="1" rev="0" advAuto="0" spid="254" grpId="8"/>
      <p:bldP build="whole" bldLvl="1" animBg="1" rev="0" advAuto="0" spid="246" grpId="12"/>
      <p:bldP build="whole" bldLvl="1" animBg="1" rev="0" advAuto="0" spid="250" grpId="18"/>
      <p:bldP build="whole" bldLvl="1" animBg="1" rev="0" advAuto="0" spid="241" grpId="5"/>
      <p:bldP build="whole" bldLvl="1" animBg="1" rev="0" advAuto="0" spid="248" grpId="17"/>
      <p:bldP build="whole" bldLvl="1" animBg="1" rev="0" advAuto="0" spid="238" grpId="6"/>
      <p:bldP build="whole" bldLvl="1" animBg="1" rev="0" advAuto="0" spid="249" grpId="19"/>
      <p:bldP build="whole" bldLvl="1" animBg="1" rev="0" advAuto="0" spid="257" grpId="20"/>
      <p:bldP build="whole" bldLvl="1" animBg="1" rev="0" advAuto="0" spid="240" grpId="4"/>
      <p:bldP build="whole" bldLvl="1" animBg="1" rev="0" advAuto="0" spid="242" grpId="10"/>
      <p:bldP build="whole" bldLvl="1" animBg="1" rev="0" advAuto="0" spid="247" grpId="16"/>
      <p:bldP build="whole" bldLvl="1" animBg="1" rev="0" advAuto="0" spid="255" grpId="9"/>
      <p:bldP build="whole" bldLvl="1" animBg="1" rev="0" advAuto="0" spid="256" grpId="14"/>
      <p:bldP build="whole" bldLvl="1" animBg="1" rev="0" advAuto="0" spid="253" grpId="3"/>
      <p:bldP build="whole" bldLvl="1" animBg="1" rev="0" advAuto="0" spid="244" grpId="1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CAST-PROG asson sezionata.jpg" descr="CAST-PROG asson sezionat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315" y="389466"/>
            <a:ext cx="19397115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tanza vetrata"/>
          <p:cNvSpPr txBox="1"/>
          <p:nvPr/>
        </p:nvSpPr>
        <p:spPr>
          <a:xfrm>
            <a:off x="10667965" y="1452409"/>
            <a:ext cx="13661319" cy="585112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stanza vetrata</a:t>
            </a:r>
          </a:p>
        </p:txBody>
      </p:sp>
      <p:sp>
        <p:nvSpPr>
          <p:cNvPr id="262" name="Forma"/>
          <p:cNvSpPr/>
          <p:nvPr/>
        </p:nvSpPr>
        <p:spPr>
          <a:xfrm>
            <a:off x="2929952" y="800324"/>
            <a:ext cx="7570392" cy="4572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92" y="21600"/>
                </a:moveTo>
                <a:lnTo>
                  <a:pt x="21600" y="7912"/>
                </a:lnTo>
                <a:lnTo>
                  <a:pt x="13421" y="0"/>
                </a:lnTo>
                <a:lnTo>
                  <a:pt x="0" y="13461"/>
                </a:lnTo>
                <a:lnTo>
                  <a:pt x="7892" y="21600"/>
                </a:lnTo>
                <a:close/>
              </a:path>
            </a:pathLst>
          </a:custGeom>
          <a:ln w="139700">
            <a:solidFill>
              <a:schemeClr val="accent1">
                <a:lumOff val="-13575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63" name="STANZA VETRATA.jpg" descr="STANZA VETRAT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67897" y="0"/>
            <a:ext cx="803300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PRINCIPALI INTERVENTI INTERNI"/>
          <p:cNvSpPr txBox="1"/>
          <p:nvPr/>
        </p:nvSpPr>
        <p:spPr>
          <a:xfrm>
            <a:off x="7363648" y="82951"/>
            <a:ext cx="16960360" cy="6719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3900">
                <a:solidFill>
                  <a:srgbClr val="000000"/>
                </a:solidFill>
              </a:defRPr>
            </a:lvl1pPr>
          </a:lstStyle>
          <a:p>
            <a:pPr/>
            <a:r>
              <a:t>PRINCIPALI INTERVENTI INTERNI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" grpId="4"/>
      <p:bldP build="whole" bldLvl="1" animBg="1" rev="0" advAuto="0" spid="262" grpId="2"/>
      <p:bldP build="whole" bldLvl="1" animBg="1" rev="0" advAuto="0" spid="261" grpId="3"/>
      <p:bldP build="whole" bldLvl="1" animBg="1" rev="0" advAuto="0" spid="26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CAST-PROG asson sezionata.jpg" descr="CAST-PROG asson sezionat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315" y="389466"/>
            <a:ext cx="19397115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pavimento radiante"/>
          <p:cNvSpPr txBox="1"/>
          <p:nvPr/>
        </p:nvSpPr>
        <p:spPr>
          <a:xfrm>
            <a:off x="16175563" y="2172162"/>
            <a:ext cx="8173525" cy="58511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pavimento radiante</a:t>
            </a:r>
          </a:p>
        </p:txBody>
      </p:sp>
      <p:pic>
        <p:nvPicPr>
          <p:cNvPr id="268" name="2 4c pavim risc a secco.jpeg" descr="2 4c pavim risc a secco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30805" y="2891916"/>
            <a:ext cx="10432727" cy="7299111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PRINCIPALI INTERVENTI INTERNI"/>
          <p:cNvSpPr txBox="1"/>
          <p:nvPr/>
        </p:nvSpPr>
        <p:spPr>
          <a:xfrm>
            <a:off x="7363648" y="82951"/>
            <a:ext cx="16960360" cy="6719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3900">
                <a:solidFill>
                  <a:srgbClr val="000000"/>
                </a:solidFill>
              </a:defRPr>
            </a:lvl1pPr>
          </a:lstStyle>
          <a:p>
            <a:pPr/>
            <a:r>
              <a:t>PRINCIPALI INTERVENTI INTERNI</a:t>
            </a:r>
          </a:p>
        </p:txBody>
      </p:sp>
      <p:sp>
        <p:nvSpPr>
          <p:cNvPr id="270" name="stanza vetrata"/>
          <p:cNvSpPr txBox="1"/>
          <p:nvPr/>
        </p:nvSpPr>
        <p:spPr>
          <a:xfrm>
            <a:off x="10667965" y="1452409"/>
            <a:ext cx="13661319" cy="585112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stanza vetrata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7" grpId="1"/>
      <p:bldP build="whole" bldLvl="1" animBg="1" rev="0" advAuto="0" spid="268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CAST-PROG asson sezionata.jpg" descr="CAST-PROG asson sezionat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315" y="389466"/>
            <a:ext cx="19397115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pavimento radiante"/>
          <p:cNvSpPr txBox="1"/>
          <p:nvPr/>
        </p:nvSpPr>
        <p:spPr>
          <a:xfrm>
            <a:off x="16175563" y="2172162"/>
            <a:ext cx="8173525" cy="58511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pavimento radiante</a:t>
            </a:r>
          </a:p>
        </p:txBody>
      </p:sp>
      <p:sp>
        <p:nvSpPr>
          <p:cNvPr id="274" name="PRINCIPALI INTERVENTI INTERNI"/>
          <p:cNvSpPr txBox="1"/>
          <p:nvPr/>
        </p:nvSpPr>
        <p:spPr>
          <a:xfrm>
            <a:off x="7363648" y="82951"/>
            <a:ext cx="16960360" cy="6719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3900">
                <a:solidFill>
                  <a:srgbClr val="000000"/>
                </a:solidFill>
              </a:defRPr>
            </a:lvl1pPr>
          </a:lstStyle>
          <a:p>
            <a:pPr/>
            <a:r>
              <a:t>PRINCIPALI INTERVENTI INTERNI</a:t>
            </a:r>
          </a:p>
        </p:txBody>
      </p:sp>
      <p:sp>
        <p:nvSpPr>
          <p:cNvPr id="275" name="stanza vetrata"/>
          <p:cNvSpPr txBox="1"/>
          <p:nvPr/>
        </p:nvSpPr>
        <p:spPr>
          <a:xfrm>
            <a:off x="10667965" y="1452409"/>
            <a:ext cx="13661319" cy="585112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stanza vetrata</a:t>
            </a:r>
          </a:p>
        </p:txBody>
      </p:sp>
      <p:sp>
        <p:nvSpPr>
          <p:cNvPr id="276" name="Forma"/>
          <p:cNvSpPr/>
          <p:nvPr/>
        </p:nvSpPr>
        <p:spPr>
          <a:xfrm>
            <a:off x="9811125" y="2809523"/>
            <a:ext cx="4127844" cy="2568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92" y="21600"/>
                </a:moveTo>
                <a:lnTo>
                  <a:pt x="21600" y="7912"/>
                </a:lnTo>
                <a:lnTo>
                  <a:pt x="13421" y="0"/>
                </a:lnTo>
                <a:lnTo>
                  <a:pt x="0" y="13461"/>
                </a:lnTo>
                <a:lnTo>
                  <a:pt x="7892" y="21600"/>
                </a:lnTo>
                <a:close/>
              </a:path>
            </a:pathLst>
          </a:custGeom>
          <a:ln w="139700">
            <a:solidFill>
              <a:schemeClr val="accent1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7" name="Forma"/>
          <p:cNvSpPr/>
          <p:nvPr/>
        </p:nvSpPr>
        <p:spPr>
          <a:xfrm>
            <a:off x="13579859" y="5368983"/>
            <a:ext cx="4645369" cy="2478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92" y="21600"/>
                </a:moveTo>
                <a:lnTo>
                  <a:pt x="21600" y="7912"/>
                </a:lnTo>
                <a:lnTo>
                  <a:pt x="13421" y="0"/>
                </a:lnTo>
                <a:lnTo>
                  <a:pt x="0" y="13461"/>
                </a:lnTo>
                <a:lnTo>
                  <a:pt x="7892" y="21600"/>
                </a:lnTo>
                <a:close/>
              </a:path>
            </a:pathLst>
          </a:custGeom>
          <a:ln w="139700">
            <a:solidFill>
              <a:schemeClr val="accent1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8" name="rifacimento bagni"/>
          <p:cNvSpPr txBox="1"/>
          <p:nvPr/>
        </p:nvSpPr>
        <p:spPr>
          <a:xfrm>
            <a:off x="19034537" y="3623960"/>
            <a:ext cx="6331478" cy="58511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rifacimento bagni</a:t>
            </a:r>
          </a:p>
        </p:txBody>
      </p:sp>
      <p:sp>
        <p:nvSpPr>
          <p:cNvPr id="279" name="Forma"/>
          <p:cNvSpPr/>
          <p:nvPr/>
        </p:nvSpPr>
        <p:spPr>
          <a:xfrm>
            <a:off x="5748192" y="9236923"/>
            <a:ext cx="4899766" cy="2479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92" y="21600"/>
                </a:moveTo>
                <a:lnTo>
                  <a:pt x="21600" y="7912"/>
                </a:lnTo>
                <a:lnTo>
                  <a:pt x="13421" y="0"/>
                </a:lnTo>
                <a:lnTo>
                  <a:pt x="0" y="13461"/>
                </a:lnTo>
                <a:lnTo>
                  <a:pt x="7892" y="21600"/>
                </a:lnTo>
                <a:close/>
              </a:path>
            </a:pathLst>
          </a:custGeom>
          <a:ln w="139700">
            <a:solidFill>
              <a:schemeClr val="accent1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80" name="BAGNI.jpg" descr="BAGN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89968" y="4328903"/>
            <a:ext cx="5209253" cy="65930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3"/>
      <p:bldP build="whole" bldLvl="1" animBg="1" rev="0" advAuto="0" spid="276" grpId="1"/>
      <p:bldP build="whole" bldLvl="1" animBg="1" rev="0" advAuto="0" spid="279" grpId="4"/>
      <p:bldP build="whole" bldLvl="1" animBg="1" rev="0" advAuto="0" spid="280" grpId="5"/>
      <p:bldP build="whole" bldLvl="1" animBg="1" rev="0" advAuto="0" spid="27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CAST-PROG asson sezionata.jpg" descr="CAST-PROG asson sezionat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315" y="389466"/>
            <a:ext cx="19397115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pavimento radiante"/>
          <p:cNvSpPr txBox="1"/>
          <p:nvPr/>
        </p:nvSpPr>
        <p:spPr>
          <a:xfrm>
            <a:off x="16175563" y="2172162"/>
            <a:ext cx="8173525" cy="58511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pavimento radiante</a:t>
            </a:r>
          </a:p>
        </p:txBody>
      </p:sp>
      <p:sp>
        <p:nvSpPr>
          <p:cNvPr id="284" name="PRINCIPALI INTERVENTI INTERNI"/>
          <p:cNvSpPr txBox="1"/>
          <p:nvPr/>
        </p:nvSpPr>
        <p:spPr>
          <a:xfrm>
            <a:off x="7363648" y="82951"/>
            <a:ext cx="16960360" cy="6719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3900">
                <a:solidFill>
                  <a:srgbClr val="000000"/>
                </a:solidFill>
              </a:defRPr>
            </a:lvl1pPr>
          </a:lstStyle>
          <a:p>
            <a:pPr/>
            <a:r>
              <a:t>PRINCIPALI INTERVENTI INTERNI</a:t>
            </a:r>
          </a:p>
        </p:txBody>
      </p:sp>
      <p:sp>
        <p:nvSpPr>
          <p:cNvPr id="285" name="stanza vetrata"/>
          <p:cNvSpPr txBox="1"/>
          <p:nvPr/>
        </p:nvSpPr>
        <p:spPr>
          <a:xfrm>
            <a:off x="10667965" y="1452409"/>
            <a:ext cx="13661319" cy="585112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stanza vetrata</a:t>
            </a:r>
          </a:p>
        </p:txBody>
      </p:sp>
      <p:sp>
        <p:nvSpPr>
          <p:cNvPr id="286" name="Forma"/>
          <p:cNvSpPr/>
          <p:nvPr/>
        </p:nvSpPr>
        <p:spPr>
          <a:xfrm>
            <a:off x="9811125" y="2809523"/>
            <a:ext cx="4127844" cy="2568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92" y="21600"/>
                </a:moveTo>
                <a:lnTo>
                  <a:pt x="21600" y="7912"/>
                </a:lnTo>
                <a:lnTo>
                  <a:pt x="13421" y="0"/>
                </a:lnTo>
                <a:lnTo>
                  <a:pt x="0" y="13461"/>
                </a:lnTo>
                <a:lnTo>
                  <a:pt x="7892" y="21600"/>
                </a:lnTo>
                <a:close/>
              </a:path>
            </a:pathLst>
          </a:custGeom>
          <a:ln w="139700">
            <a:solidFill>
              <a:schemeClr val="accent1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7" name="Forma"/>
          <p:cNvSpPr/>
          <p:nvPr/>
        </p:nvSpPr>
        <p:spPr>
          <a:xfrm>
            <a:off x="13579859" y="5368983"/>
            <a:ext cx="4645369" cy="2478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92" y="21600"/>
                </a:moveTo>
                <a:lnTo>
                  <a:pt x="21600" y="7912"/>
                </a:lnTo>
                <a:lnTo>
                  <a:pt x="13421" y="0"/>
                </a:lnTo>
                <a:lnTo>
                  <a:pt x="0" y="13461"/>
                </a:lnTo>
                <a:lnTo>
                  <a:pt x="7892" y="21600"/>
                </a:lnTo>
                <a:close/>
              </a:path>
            </a:pathLst>
          </a:custGeom>
          <a:ln w="139700">
            <a:solidFill>
              <a:schemeClr val="accent1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8" name="rifacimento bagni"/>
          <p:cNvSpPr txBox="1"/>
          <p:nvPr/>
        </p:nvSpPr>
        <p:spPr>
          <a:xfrm>
            <a:off x="19034537" y="3623960"/>
            <a:ext cx="6331478" cy="58511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rifacimento bagni</a:t>
            </a:r>
          </a:p>
        </p:txBody>
      </p:sp>
      <p:sp>
        <p:nvSpPr>
          <p:cNvPr id="289" name="Forma"/>
          <p:cNvSpPr/>
          <p:nvPr/>
        </p:nvSpPr>
        <p:spPr>
          <a:xfrm>
            <a:off x="5748192" y="9236923"/>
            <a:ext cx="4899766" cy="2479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92" y="21600"/>
                </a:moveTo>
                <a:lnTo>
                  <a:pt x="21600" y="7912"/>
                </a:lnTo>
                <a:lnTo>
                  <a:pt x="13421" y="0"/>
                </a:lnTo>
                <a:lnTo>
                  <a:pt x="0" y="13461"/>
                </a:lnTo>
                <a:lnTo>
                  <a:pt x="7892" y="21600"/>
                </a:lnTo>
                <a:close/>
              </a:path>
            </a:pathLst>
          </a:custGeom>
          <a:ln w="139700">
            <a:solidFill>
              <a:schemeClr val="accent1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90" name="BAGNI.jpg" descr="BAGN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89968" y="4328903"/>
            <a:ext cx="5209253" cy="6593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BAGNO 1.jpg" descr="BAGNO 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829734" y="762458"/>
            <a:ext cx="24384001" cy="6907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BAGNO 2.jpg" descr="BAGNO 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694267" y="4552887"/>
            <a:ext cx="24384001" cy="6811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BAGNO 3.jpg" descr="BAGNO 3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86267" y="6669554"/>
            <a:ext cx="24384001" cy="68115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1" dur="1000" fill="hold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xit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20" dur="1000" fill="hold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1" grpId="2"/>
      <p:bldP build="whole" bldLvl="1" animBg="1" rev="0" advAuto="0" spid="293" grpId="5"/>
      <p:bldP build="whole" bldLvl="1" animBg="1" rev="0" advAuto="0" spid="292" grpId="3"/>
      <p:bldP build="whole" bldLvl="1" animBg="1" rev="0" advAuto="0" spid="292" grpId="4"/>
      <p:bldP build="whole" bldLvl="1" animBg="1" rev="0" advAuto="0" spid="29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CAST-PROG asson sezionata.jpg" descr="CAST-PROG asson sezionat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315" y="389466"/>
            <a:ext cx="19397115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pavimento radiante"/>
          <p:cNvSpPr txBox="1"/>
          <p:nvPr/>
        </p:nvSpPr>
        <p:spPr>
          <a:xfrm>
            <a:off x="16175563" y="2172162"/>
            <a:ext cx="8173525" cy="58511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pavimento radiante</a:t>
            </a:r>
          </a:p>
        </p:txBody>
      </p:sp>
      <p:sp>
        <p:nvSpPr>
          <p:cNvPr id="297" name="PRINCIPALI INTERVENTI INTERNI"/>
          <p:cNvSpPr txBox="1"/>
          <p:nvPr/>
        </p:nvSpPr>
        <p:spPr>
          <a:xfrm>
            <a:off x="7363648" y="82951"/>
            <a:ext cx="16960360" cy="6719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3900">
                <a:solidFill>
                  <a:srgbClr val="000000"/>
                </a:solidFill>
              </a:defRPr>
            </a:lvl1pPr>
          </a:lstStyle>
          <a:p>
            <a:pPr/>
            <a:r>
              <a:t>PRINCIPALI INTERVENTI INTERNI</a:t>
            </a:r>
          </a:p>
        </p:txBody>
      </p:sp>
      <p:sp>
        <p:nvSpPr>
          <p:cNvPr id="298" name="stanza vetrata"/>
          <p:cNvSpPr txBox="1"/>
          <p:nvPr/>
        </p:nvSpPr>
        <p:spPr>
          <a:xfrm>
            <a:off x="10667965" y="1452409"/>
            <a:ext cx="13661319" cy="585112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stanza vetrata</a:t>
            </a:r>
          </a:p>
        </p:txBody>
      </p:sp>
      <p:sp>
        <p:nvSpPr>
          <p:cNvPr id="299" name="rifacimento bagni"/>
          <p:cNvSpPr txBox="1"/>
          <p:nvPr/>
        </p:nvSpPr>
        <p:spPr>
          <a:xfrm>
            <a:off x="19034537" y="3623960"/>
            <a:ext cx="6331478" cy="58511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rifacimento bagni</a:t>
            </a:r>
          </a:p>
        </p:txBody>
      </p:sp>
      <p:sp>
        <p:nvSpPr>
          <p:cNvPr id="300" name="ATRIO ED ACCESSO"/>
          <p:cNvSpPr txBox="1"/>
          <p:nvPr/>
        </p:nvSpPr>
        <p:spPr>
          <a:xfrm>
            <a:off x="13427023" y="5274960"/>
            <a:ext cx="11938991" cy="58511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ATRIO ED ACCESSO</a:t>
            </a:r>
          </a:p>
        </p:txBody>
      </p:sp>
      <p:sp>
        <p:nvSpPr>
          <p:cNvPr id="301" name="Forma"/>
          <p:cNvSpPr/>
          <p:nvPr/>
        </p:nvSpPr>
        <p:spPr>
          <a:xfrm>
            <a:off x="6541095" y="5154943"/>
            <a:ext cx="7804831" cy="451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128"/>
                </a:moveTo>
                <a:lnTo>
                  <a:pt x="11962" y="0"/>
                </a:lnTo>
                <a:lnTo>
                  <a:pt x="21600" y="9359"/>
                </a:lnTo>
                <a:lnTo>
                  <a:pt x="9601" y="21600"/>
                </a:lnTo>
                <a:lnTo>
                  <a:pt x="0" y="12128"/>
                </a:lnTo>
                <a:close/>
              </a:path>
            </a:pathLst>
          </a:custGeom>
          <a:ln w="139700">
            <a:solidFill>
              <a:schemeClr val="accent1">
                <a:hueOff val="114395"/>
                <a:lumOff val="-24975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2" name="Forma"/>
          <p:cNvSpPr/>
          <p:nvPr/>
        </p:nvSpPr>
        <p:spPr>
          <a:xfrm>
            <a:off x="10167937" y="8623285"/>
            <a:ext cx="5613542" cy="3254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7200"/>
                </a:moveTo>
                <a:lnTo>
                  <a:pt x="14726" y="21600"/>
                </a:lnTo>
                <a:lnTo>
                  <a:pt x="21600" y="14877"/>
                </a:lnTo>
                <a:lnTo>
                  <a:pt x="6994" y="0"/>
                </a:lnTo>
                <a:lnTo>
                  <a:pt x="0" y="7200"/>
                </a:lnTo>
                <a:close/>
              </a:path>
            </a:pathLst>
          </a:custGeom>
          <a:ln w="139700">
            <a:solidFill>
              <a:schemeClr val="accent1">
                <a:hueOff val="114395"/>
                <a:lumOff val="-24975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0" grpId="1"/>
      <p:bldP build="whole" bldLvl="1" animBg="1" rev="0" advAuto="0" spid="301" grpId="2"/>
      <p:bldP build="whole" bldLvl="1" animBg="1" rev="0" advAuto="0" spid="302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Vtai 1  vuoto.jpg" descr="Vtai 1  vuot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1234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vista interna"/>
          <p:cNvSpPr txBox="1"/>
          <p:nvPr/>
        </p:nvSpPr>
        <p:spPr>
          <a:xfrm>
            <a:off x="2108574" y="13063428"/>
            <a:ext cx="22227097" cy="58511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vista interna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Vtai 1  con divisori + bimbi.jpg" descr="Vtai 1  con divisori + bimb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2767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vista interna con organizzazione in diverse aree"/>
          <p:cNvSpPr txBox="1"/>
          <p:nvPr/>
        </p:nvSpPr>
        <p:spPr>
          <a:xfrm>
            <a:off x="2108574" y="13063428"/>
            <a:ext cx="22227097" cy="58511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vista interna con organizzazione in diverse aree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vista del nuovo ingresso"/>
          <p:cNvSpPr txBox="1"/>
          <p:nvPr/>
        </p:nvSpPr>
        <p:spPr>
          <a:xfrm>
            <a:off x="6586904" y="312628"/>
            <a:ext cx="19397262" cy="585112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vista del nuovo ingresso</a:t>
            </a:r>
          </a:p>
        </p:txBody>
      </p:sp>
      <p:pic>
        <p:nvPicPr>
          <p:cNvPr id="311" name="CAST_V3 copia.jpg" descr="CAST_V3 cop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3321" y="1048184"/>
            <a:ext cx="24630642" cy="14075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0 titolo copia.jpg" descr="0 titolo copia.jpg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-1" y="2009482"/>
            <a:ext cx="24384001" cy="10103436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Rettangolo"/>
          <p:cNvSpPr/>
          <p:nvPr/>
        </p:nvSpPr>
        <p:spPr>
          <a:xfrm>
            <a:off x="0" y="11041157"/>
            <a:ext cx="24384001" cy="2232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61" name="stemma comune.jpeg" descr="stemma comun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11330704"/>
            <a:ext cx="1611364" cy="211286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COMUNE DI CASTELNUOVO MAGRA"/>
          <p:cNvSpPr txBox="1"/>
          <p:nvPr/>
        </p:nvSpPr>
        <p:spPr>
          <a:xfrm>
            <a:off x="3047364" y="11178170"/>
            <a:ext cx="21296484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>
                <a:solidFill>
                  <a:srgbClr val="000000"/>
                </a:solidFill>
              </a:defRPr>
            </a:lvl1pPr>
          </a:lstStyle>
          <a:p>
            <a:pPr/>
            <a:r>
              <a:t>COMUNE DI CASTELNUOVO MAGRA</a:t>
            </a:r>
          </a:p>
        </p:txBody>
      </p:sp>
      <p:sp>
        <p:nvSpPr>
          <p:cNvPr id="163" name="ASILO NIDO ZigoZago"/>
          <p:cNvSpPr txBox="1"/>
          <p:nvPr/>
        </p:nvSpPr>
        <p:spPr>
          <a:xfrm>
            <a:off x="3047364" y="11906304"/>
            <a:ext cx="2129648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>
                <a:solidFill>
                  <a:srgbClr val="000000"/>
                </a:solidFill>
              </a:defRPr>
            </a:lvl1pPr>
          </a:lstStyle>
          <a:p>
            <a:pPr/>
            <a:r>
              <a:t>ASILO NIDO ZigoZago</a:t>
            </a:r>
          </a:p>
        </p:txBody>
      </p:sp>
      <p:sp>
        <p:nvSpPr>
          <p:cNvPr id="164" name="PROGETTO DI AMPLIAMENTO ED EFFICIENTAMENTO ENERGETICO"/>
          <p:cNvSpPr txBox="1"/>
          <p:nvPr/>
        </p:nvSpPr>
        <p:spPr>
          <a:xfrm>
            <a:off x="3047364" y="12972556"/>
            <a:ext cx="21296484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i="1" sz="3800">
                <a:solidFill>
                  <a:srgbClr val="000000"/>
                </a:solidFill>
              </a:defRPr>
            </a:lvl1pPr>
          </a:lstStyle>
          <a:p>
            <a:pPr/>
            <a:r>
              <a:t>PROGETTO DI AMPLIAMENTO ED EFFICIENTAMENTO ENERGETICO</a:t>
            </a:r>
          </a:p>
        </p:txBody>
      </p:sp>
      <p:sp>
        <p:nvSpPr>
          <p:cNvPr id="165" name="Rettangolo"/>
          <p:cNvSpPr/>
          <p:nvPr/>
        </p:nvSpPr>
        <p:spPr>
          <a:xfrm>
            <a:off x="-1" y="-58643"/>
            <a:ext cx="24384001" cy="38204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6" name="Rettangolo"/>
          <p:cNvSpPr/>
          <p:nvPr/>
        </p:nvSpPr>
        <p:spPr>
          <a:xfrm>
            <a:off x="12754239" y="319186"/>
            <a:ext cx="2799557" cy="1727863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7" name="FINANZIAMENTO"/>
          <p:cNvSpPr txBox="1"/>
          <p:nvPr/>
        </p:nvSpPr>
        <p:spPr>
          <a:xfrm>
            <a:off x="16044400" y="612241"/>
            <a:ext cx="6065623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5600">
                <a:solidFill>
                  <a:srgbClr val="000000"/>
                </a:solidFill>
              </a:defRPr>
            </a:lvl1pPr>
          </a:lstStyle>
          <a:p>
            <a:pPr/>
            <a:r>
              <a:t>FINANZIAMENTO</a:t>
            </a:r>
          </a:p>
        </p:txBody>
      </p:sp>
      <p:sp>
        <p:nvSpPr>
          <p:cNvPr id="168" name="Rettangolo"/>
          <p:cNvSpPr/>
          <p:nvPr/>
        </p:nvSpPr>
        <p:spPr>
          <a:xfrm>
            <a:off x="12762706" y="2393519"/>
            <a:ext cx="2799557" cy="1727863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9" name="LAVORI PREVISTI"/>
          <p:cNvSpPr txBox="1"/>
          <p:nvPr/>
        </p:nvSpPr>
        <p:spPr>
          <a:xfrm>
            <a:off x="16052866" y="2686575"/>
            <a:ext cx="6125364" cy="95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5600">
                <a:solidFill>
                  <a:srgbClr val="000000"/>
                </a:solidFill>
              </a:defRPr>
            </a:lvl1pPr>
          </a:lstStyle>
          <a:p>
            <a:pPr/>
            <a:r>
              <a:t>LAVORI PREVISTI</a:t>
            </a:r>
          </a:p>
        </p:txBody>
      </p:sp>
      <p:sp>
        <p:nvSpPr>
          <p:cNvPr id="170" name="Rettangolo"/>
          <p:cNvSpPr/>
          <p:nvPr/>
        </p:nvSpPr>
        <p:spPr>
          <a:xfrm>
            <a:off x="12754239" y="4298519"/>
            <a:ext cx="2799557" cy="1727863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1" name="DURATA DEI LAVORI"/>
          <p:cNvSpPr txBox="1"/>
          <p:nvPr/>
        </p:nvSpPr>
        <p:spPr>
          <a:xfrm>
            <a:off x="16044400" y="4591575"/>
            <a:ext cx="7153759" cy="95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5600">
                <a:solidFill>
                  <a:srgbClr val="000000"/>
                </a:solidFill>
              </a:defRPr>
            </a:lvl1pPr>
          </a:lstStyle>
          <a:p>
            <a:pPr/>
            <a:r>
              <a:t>DURATA DEI LAVORI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CAST-PROG vista1 copia.jpg" descr="CAST-PROG vista1 cop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754" y="-118534"/>
            <a:ext cx="1860822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efficientamento energetico: cappotto"/>
          <p:cNvSpPr txBox="1"/>
          <p:nvPr/>
        </p:nvSpPr>
        <p:spPr>
          <a:xfrm>
            <a:off x="9881751" y="12971211"/>
            <a:ext cx="14545795" cy="585112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efficientamento energetico: cappotto </a:t>
            </a:r>
          </a:p>
        </p:txBody>
      </p:sp>
      <p:sp>
        <p:nvSpPr>
          <p:cNvPr id="315" name="efficientamento energetico: tetto giardino"/>
          <p:cNvSpPr txBox="1"/>
          <p:nvPr/>
        </p:nvSpPr>
        <p:spPr>
          <a:xfrm>
            <a:off x="14245759" y="3659493"/>
            <a:ext cx="14545796" cy="585112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efficientamento energetico: tetto giardino </a:t>
            </a:r>
          </a:p>
        </p:txBody>
      </p:sp>
      <p:sp>
        <p:nvSpPr>
          <p:cNvPr id="316" name="Rettangolo"/>
          <p:cNvSpPr/>
          <p:nvPr/>
        </p:nvSpPr>
        <p:spPr>
          <a:xfrm>
            <a:off x="2446170" y="259754"/>
            <a:ext cx="6311924" cy="4417844"/>
          </a:xfrm>
          <a:prstGeom prst="rect">
            <a:avLst/>
          </a:prstGeom>
          <a:ln w="241300">
            <a:solidFill>
              <a:schemeClr val="accent1">
                <a:lumOff val="16847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7" name="STANZA VETRATA"/>
          <p:cNvSpPr txBox="1"/>
          <p:nvPr/>
        </p:nvSpPr>
        <p:spPr>
          <a:xfrm>
            <a:off x="9004892" y="1860326"/>
            <a:ext cx="15420972" cy="58511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STANZA VETRATA</a:t>
            </a:r>
          </a:p>
        </p:txBody>
      </p:sp>
      <p:sp>
        <p:nvSpPr>
          <p:cNvPr id="318" name="Rettangolo"/>
          <p:cNvSpPr/>
          <p:nvPr/>
        </p:nvSpPr>
        <p:spPr>
          <a:xfrm>
            <a:off x="6275905" y="5499403"/>
            <a:ext cx="8761171" cy="6446933"/>
          </a:xfrm>
          <a:prstGeom prst="rect">
            <a:avLst/>
          </a:prstGeom>
          <a:ln w="241300">
            <a:solidFill>
              <a:schemeClr val="accent1">
                <a:lumOff val="16847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9" name="Rettangolo"/>
          <p:cNvSpPr/>
          <p:nvPr/>
        </p:nvSpPr>
        <p:spPr>
          <a:xfrm>
            <a:off x="1898638" y="7439527"/>
            <a:ext cx="3491929" cy="4553244"/>
          </a:xfrm>
          <a:prstGeom prst="rect">
            <a:avLst/>
          </a:prstGeom>
          <a:ln w="241300">
            <a:solidFill>
              <a:schemeClr val="accent1">
                <a:lumOff val="16847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0" name="BOVINDO"/>
          <p:cNvSpPr txBox="1"/>
          <p:nvPr/>
        </p:nvSpPr>
        <p:spPr>
          <a:xfrm>
            <a:off x="5221256" y="10281880"/>
            <a:ext cx="19170448" cy="58511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BOVINDO</a:t>
            </a:r>
          </a:p>
        </p:txBody>
      </p:sp>
      <p:sp>
        <p:nvSpPr>
          <p:cNvPr id="321" name="ATRIO ED ACCESSO"/>
          <p:cNvSpPr txBox="1"/>
          <p:nvPr/>
        </p:nvSpPr>
        <p:spPr>
          <a:xfrm>
            <a:off x="13880276" y="6912147"/>
            <a:ext cx="17150023" cy="58511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ATRIO ED ACCESSO</a:t>
            </a:r>
          </a:p>
        </p:txBody>
      </p:sp>
      <p:sp>
        <p:nvSpPr>
          <p:cNvPr id="322" name="PRINCIPALI INTERVENTI ESTERNI"/>
          <p:cNvSpPr txBox="1"/>
          <p:nvPr/>
        </p:nvSpPr>
        <p:spPr>
          <a:xfrm>
            <a:off x="7346715" y="269218"/>
            <a:ext cx="16960360" cy="6719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3900">
                <a:solidFill>
                  <a:srgbClr val="000000"/>
                </a:solidFill>
              </a:defRPr>
            </a:lvl1pPr>
          </a:lstStyle>
          <a:p>
            <a:pPr/>
            <a:r>
              <a:t>PRINCIPALI INTERVENTI ESTERNI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3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0" grpId="7"/>
      <p:bldP build="whole" bldLvl="1" animBg="1" rev="0" advAuto="0" spid="319" grpId="6"/>
      <p:bldP build="whole" bldLvl="1" animBg="1" rev="0" advAuto="0" spid="318" grpId="4"/>
      <p:bldP build="whole" bldLvl="1" animBg="1" rev="0" advAuto="0" spid="315" grpId="9"/>
      <p:bldP build="whole" bldLvl="1" animBg="1" rev="0" advAuto="0" spid="316" grpId="2"/>
      <p:bldP build="whole" bldLvl="1" animBg="1" rev="0" advAuto="0" spid="317" grpId="3"/>
      <p:bldP build="whole" bldLvl="1" animBg="1" rev="0" advAuto="0" spid="314" grpId="8"/>
      <p:bldP build="whole" bldLvl="1" animBg="1" rev="0" advAuto="0" spid="322" grpId="1"/>
      <p:bldP build="whole" bldLvl="1" animBg="1" rev="0" advAuto="0" spid="321" grpId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Rettangolo"/>
          <p:cNvSpPr/>
          <p:nvPr/>
        </p:nvSpPr>
        <p:spPr>
          <a:xfrm>
            <a:off x="0" y="11041157"/>
            <a:ext cx="24384001" cy="2232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25" name="CAST-ATTU vista1.jpg" descr="CAST-ATTU vista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3442" y="0"/>
            <a:ext cx="19397115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ttangolo"/>
          <p:cNvSpPr/>
          <p:nvPr/>
        </p:nvSpPr>
        <p:spPr>
          <a:xfrm>
            <a:off x="0" y="11041157"/>
            <a:ext cx="24384001" cy="2232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28" name="CAST-PROG vista1.jpg" descr="CAST-PROG vista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3442" y="0"/>
            <a:ext cx="19397115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ttangolo"/>
          <p:cNvSpPr/>
          <p:nvPr/>
        </p:nvSpPr>
        <p:spPr>
          <a:xfrm>
            <a:off x="0" y="11041157"/>
            <a:ext cx="24384001" cy="2232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31" name="CAST-ATTU vista2.jpg" descr="CAST-ATTU vista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3442" y="0"/>
            <a:ext cx="19397115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Rettangolo"/>
          <p:cNvSpPr/>
          <p:nvPr/>
        </p:nvSpPr>
        <p:spPr>
          <a:xfrm>
            <a:off x="0" y="11041157"/>
            <a:ext cx="24384001" cy="2232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34" name="CAST-PROG vista2.jpg" descr="CAST-PROG vista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3442" y="-25400"/>
            <a:ext cx="19397115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chizzo prospettico del percorso verso l’ingresso"/>
          <p:cNvSpPr txBox="1"/>
          <p:nvPr/>
        </p:nvSpPr>
        <p:spPr>
          <a:xfrm>
            <a:off x="6586904" y="312628"/>
            <a:ext cx="19397262" cy="585112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schizzo prospettico del percorso verso l’ingresso</a:t>
            </a:r>
          </a:p>
        </p:txBody>
      </p:sp>
      <p:pic>
        <p:nvPicPr>
          <p:cNvPr id="337" name="CAST_V2 copia.jpg" descr="CAST_V2 cop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40" y="1039532"/>
            <a:ext cx="24384001" cy="139344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0 titolo copia.jpg" descr="0 titolo copia.jpg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-1" y="2009482"/>
            <a:ext cx="24384001" cy="10103436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Rettangolo"/>
          <p:cNvSpPr/>
          <p:nvPr/>
        </p:nvSpPr>
        <p:spPr>
          <a:xfrm>
            <a:off x="0" y="11041157"/>
            <a:ext cx="24384001" cy="2232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41" name="stemma comune.jpeg" descr="stemma comun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11330704"/>
            <a:ext cx="1611364" cy="211286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COMUNE DI CASTELNUOVO MAGRA"/>
          <p:cNvSpPr txBox="1"/>
          <p:nvPr/>
        </p:nvSpPr>
        <p:spPr>
          <a:xfrm>
            <a:off x="3047364" y="11178170"/>
            <a:ext cx="21296484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>
                <a:solidFill>
                  <a:srgbClr val="000000"/>
                </a:solidFill>
              </a:defRPr>
            </a:lvl1pPr>
          </a:lstStyle>
          <a:p>
            <a:pPr/>
            <a:r>
              <a:t>COMUNE DI CASTELNUOVO MAGRA</a:t>
            </a:r>
          </a:p>
        </p:txBody>
      </p:sp>
      <p:sp>
        <p:nvSpPr>
          <p:cNvPr id="343" name="ASILO NIDO ZigoZago"/>
          <p:cNvSpPr txBox="1"/>
          <p:nvPr/>
        </p:nvSpPr>
        <p:spPr>
          <a:xfrm>
            <a:off x="3047364" y="11906304"/>
            <a:ext cx="2129648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>
                <a:solidFill>
                  <a:srgbClr val="000000"/>
                </a:solidFill>
              </a:defRPr>
            </a:lvl1pPr>
          </a:lstStyle>
          <a:p>
            <a:pPr/>
            <a:r>
              <a:t>ASILO NIDO ZigoZago</a:t>
            </a:r>
          </a:p>
        </p:txBody>
      </p:sp>
      <p:sp>
        <p:nvSpPr>
          <p:cNvPr id="344" name="PROGETTO DI AMPLIAMENTO ED EFFICIENTAMENTO ENERGETICO"/>
          <p:cNvSpPr txBox="1"/>
          <p:nvPr/>
        </p:nvSpPr>
        <p:spPr>
          <a:xfrm>
            <a:off x="3047364" y="12972556"/>
            <a:ext cx="21296484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i="1" sz="3800">
                <a:solidFill>
                  <a:srgbClr val="000000"/>
                </a:solidFill>
              </a:defRPr>
            </a:lvl1pPr>
          </a:lstStyle>
          <a:p>
            <a:pPr/>
            <a:r>
              <a:t>PROGETTO DI AMPLIAMENTO ED EFFICIENTAMENTO ENERGETICO</a:t>
            </a:r>
          </a:p>
        </p:txBody>
      </p:sp>
      <p:sp>
        <p:nvSpPr>
          <p:cNvPr id="345" name="Rettangolo"/>
          <p:cNvSpPr/>
          <p:nvPr/>
        </p:nvSpPr>
        <p:spPr>
          <a:xfrm>
            <a:off x="12754239" y="319186"/>
            <a:ext cx="2799557" cy="1727863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6" name="FINANZIAMENTO"/>
          <p:cNvSpPr txBox="1"/>
          <p:nvPr/>
        </p:nvSpPr>
        <p:spPr>
          <a:xfrm>
            <a:off x="16044400" y="612241"/>
            <a:ext cx="8845269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600">
                <a:solidFill>
                  <a:srgbClr val="000000"/>
                </a:solidFill>
              </a:defRPr>
            </a:lvl1pPr>
          </a:lstStyle>
          <a:p>
            <a:pPr/>
            <a:r>
              <a:t>FINANZIAMENTO</a:t>
            </a:r>
          </a:p>
        </p:txBody>
      </p:sp>
      <p:sp>
        <p:nvSpPr>
          <p:cNvPr id="347" name="Rettangolo"/>
          <p:cNvSpPr/>
          <p:nvPr/>
        </p:nvSpPr>
        <p:spPr>
          <a:xfrm>
            <a:off x="12762706" y="2393519"/>
            <a:ext cx="2799557" cy="1727863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8" name="LAVORI PREVISTI"/>
          <p:cNvSpPr txBox="1"/>
          <p:nvPr/>
        </p:nvSpPr>
        <p:spPr>
          <a:xfrm>
            <a:off x="16052866" y="2686575"/>
            <a:ext cx="8493053" cy="95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600">
                <a:solidFill>
                  <a:srgbClr val="000000"/>
                </a:solidFill>
              </a:defRPr>
            </a:lvl1pPr>
          </a:lstStyle>
          <a:p>
            <a:pPr/>
            <a:r>
              <a:t>LAVORI PREVISTI</a:t>
            </a:r>
          </a:p>
        </p:txBody>
      </p:sp>
      <p:sp>
        <p:nvSpPr>
          <p:cNvPr id="349" name="Rettangolo"/>
          <p:cNvSpPr/>
          <p:nvPr/>
        </p:nvSpPr>
        <p:spPr>
          <a:xfrm>
            <a:off x="12754239" y="4374719"/>
            <a:ext cx="2799557" cy="1727863"/>
          </a:xfrm>
          <a:prstGeom prst="rect">
            <a:avLst/>
          </a:prstGeom>
          <a:solidFill>
            <a:srgbClr val="D5D5D5"/>
          </a:solidFill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0" name="DURATA DEI LAVORI"/>
          <p:cNvSpPr txBox="1"/>
          <p:nvPr/>
        </p:nvSpPr>
        <p:spPr>
          <a:xfrm>
            <a:off x="16044400" y="4667775"/>
            <a:ext cx="8612208" cy="957271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600">
                <a:solidFill>
                  <a:srgbClr val="000000"/>
                </a:solidFill>
              </a:defRPr>
            </a:lvl1pPr>
          </a:lstStyle>
          <a:p>
            <a:pPr/>
            <a:r>
              <a:t>DURATA DEI LAVORI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0" grpId="3"/>
      <p:bldP build="whole" bldLvl="1" animBg="1" rev="0" advAuto="0" spid="339" grpId="1"/>
      <p:bldP build="whole" bldLvl="1" animBg="1" rev="0" advAuto="0" spid="349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0 titolo copia.jpg" descr="0 titolo copia.jpg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-1" y="2009482"/>
            <a:ext cx="24384001" cy="10103436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Rettangolo"/>
          <p:cNvSpPr/>
          <p:nvPr/>
        </p:nvSpPr>
        <p:spPr>
          <a:xfrm>
            <a:off x="0" y="11041157"/>
            <a:ext cx="24384001" cy="2232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54" name="stemma comune.jpeg" descr="stemma comun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11330704"/>
            <a:ext cx="1611364" cy="2112860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COMUNE DI CASTELNUOVO MAGRA"/>
          <p:cNvSpPr txBox="1"/>
          <p:nvPr/>
        </p:nvSpPr>
        <p:spPr>
          <a:xfrm>
            <a:off x="3047364" y="11178170"/>
            <a:ext cx="21296484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>
                <a:solidFill>
                  <a:srgbClr val="000000"/>
                </a:solidFill>
              </a:defRPr>
            </a:lvl1pPr>
          </a:lstStyle>
          <a:p>
            <a:pPr/>
            <a:r>
              <a:t>COMUNE DI CASTELNUOVO MAGRA</a:t>
            </a:r>
          </a:p>
        </p:txBody>
      </p:sp>
      <p:sp>
        <p:nvSpPr>
          <p:cNvPr id="356" name="ASILO NIDO ZigoZago"/>
          <p:cNvSpPr txBox="1"/>
          <p:nvPr/>
        </p:nvSpPr>
        <p:spPr>
          <a:xfrm>
            <a:off x="3047364" y="11906304"/>
            <a:ext cx="2129648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>
                <a:solidFill>
                  <a:srgbClr val="000000"/>
                </a:solidFill>
              </a:defRPr>
            </a:lvl1pPr>
          </a:lstStyle>
          <a:p>
            <a:pPr/>
            <a:r>
              <a:t>ASILO NIDO ZigoZago</a:t>
            </a:r>
          </a:p>
        </p:txBody>
      </p:sp>
      <p:sp>
        <p:nvSpPr>
          <p:cNvPr id="357" name="PROGETTO DI AMPLIAMENTO ED EFFICIENTAMENTO ENERGETICO"/>
          <p:cNvSpPr txBox="1"/>
          <p:nvPr/>
        </p:nvSpPr>
        <p:spPr>
          <a:xfrm>
            <a:off x="3047364" y="12972556"/>
            <a:ext cx="21296484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i="1" sz="3800">
                <a:solidFill>
                  <a:srgbClr val="000000"/>
                </a:solidFill>
              </a:defRPr>
            </a:lvl1pPr>
          </a:lstStyle>
          <a:p>
            <a:pPr/>
            <a:r>
              <a:t>PROGETTO DI AMPLIAMENTO ED EFFICIENTAMENTO ENERGETICO</a:t>
            </a:r>
          </a:p>
        </p:txBody>
      </p:sp>
      <p:sp>
        <p:nvSpPr>
          <p:cNvPr id="358" name="Rettangolo"/>
          <p:cNvSpPr/>
          <p:nvPr/>
        </p:nvSpPr>
        <p:spPr>
          <a:xfrm>
            <a:off x="12754239" y="319186"/>
            <a:ext cx="2799557" cy="1727863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9" name="FINANZIAMENTO"/>
          <p:cNvSpPr txBox="1"/>
          <p:nvPr/>
        </p:nvSpPr>
        <p:spPr>
          <a:xfrm>
            <a:off x="16044400" y="612241"/>
            <a:ext cx="8845269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600">
                <a:solidFill>
                  <a:srgbClr val="000000"/>
                </a:solidFill>
              </a:defRPr>
            </a:lvl1pPr>
          </a:lstStyle>
          <a:p>
            <a:pPr/>
            <a:r>
              <a:t>FINANZIAMENTO</a:t>
            </a:r>
          </a:p>
        </p:txBody>
      </p:sp>
      <p:sp>
        <p:nvSpPr>
          <p:cNvPr id="360" name="Rettangolo"/>
          <p:cNvSpPr/>
          <p:nvPr/>
        </p:nvSpPr>
        <p:spPr>
          <a:xfrm>
            <a:off x="12762706" y="2393519"/>
            <a:ext cx="2799557" cy="1727863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1" name="LAVORI PREVISTI"/>
          <p:cNvSpPr txBox="1"/>
          <p:nvPr/>
        </p:nvSpPr>
        <p:spPr>
          <a:xfrm>
            <a:off x="16052866" y="2686575"/>
            <a:ext cx="8493053" cy="95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600">
                <a:solidFill>
                  <a:srgbClr val="000000"/>
                </a:solidFill>
              </a:defRPr>
            </a:lvl1pPr>
          </a:lstStyle>
          <a:p>
            <a:pPr/>
            <a:r>
              <a:t>LAVORI PREVISTI</a:t>
            </a:r>
          </a:p>
        </p:txBody>
      </p:sp>
      <p:sp>
        <p:nvSpPr>
          <p:cNvPr id="362" name="Rettangolo"/>
          <p:cNvSpPr/>
          <p:nvPr/>
        </p:nvSpPr>
        <p:spPr>
          <a:xfrm>
            <a:off x="12754239" y="4374719"/>
            <a:ext cx="2799557" cy="1727863"/>
          </a:xfrm>
          <a:prstGeom prst="rect">
            <a:avLst/>
          </a:prstGeom>
          <a:solidFill>
            <a:srgbClr val="D5D5D5"/>
          </a:solidFill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3" name="DURATA DEI LAVORI"/>
          <p:cNvSpPr txBox="1"/>
          <p:nvPr/>
        </p:nvSpPr>
        <p:spPr>
          <a:xfrm>
            <a:off x="16044400" y="4667775"/>
            <a:ext cx="8612208" cy="957271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600">
                <a:solidFill>
                  <a:srgbClr val="000000"/>
                </a:solidFill>
              </a:defRPr>
            </a:lvl1pPr>
          </a:lstStyle>
          <a:p>
            <a:pPr/>
            <a:r>
              <a:t>DURATA DEI LAVORI</a:t>
            </a:r>
          </a:p>
        </p:txBody>
      </p:sp>
      <p:pic>
        <p:nvPicPr>
          <p:cNvPr id="364" name="00 Pagine da CAST_H 1 Cronoprogramma Rev A.jpg" descr="00 Pagine da CAST_H 1 Cronoprogramma Rev 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3568" y="-675500"/>
            <a:ext cx="10654475" cy="15067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DURATA DEI LAVORI: 300 GG"/>
          <p:cNvSpPr txBox="1"/>
          <p:nvPr/>
        </p:nvSpPr>
        <p:spPr>
          <a:xfrm>
            <a:off x="863667" y="6792399"/>
            <a:ext cx="23787913" cy="957271"/>
          </a:xfrm>
          <a:prstGeom prst="rect">
            <a:avLst/>
          </a:prstGeom>
          <a:solidFill>
            <a:schemeClr val="accent3">
              <a:hueOff val="-274225"/>
              <a:satOff val="26768"/>
              <a:lumOff val="11368"/>
              <a:alpha val="6609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600">
                <a:solidFill>
                  <a:srgbClr val="000000"/>
                </a:solidFill>
              </a:defRPr>
            </a:lvl1pPr>
          </a:lstStyle>
          <a:p>
            <a:pPr/>
            <a:r>
              <a:t>DURATA DEI LAVORI: 300 GG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4" grpId="1"/>
      <p:bldP build="whole" bldLvl="1" animBg="1" rev="0" advAuto="0" spid="365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0 titolo copia.jpg" descr="0 titolo copia.jpg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-1" y="2009482"/>
            <a:ext cx="24384001" cy="10103436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Rettangolo"/>
          <p:cNvSpPr/>
          <p:nvPr/>
        </p:nvSpPr>
        <p:spPr>
          <a:xfrm>
            <a:off x="0" y="11053857"/>
            <a:ext cx="24384001" cy="2232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69" name="stemma comune.jpeg" descr="stemma comun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11330704"/>
            <a:ext cx="1611364" cy="2112860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COMUNE DI CASTELNUOVO MAGRA"/>
          <p:cNvSpPr txBox="1"/>
          <p:nvPr/>
        </p:nvSpPr>
        <p:spPr>
          <a:xfrm>
            <a:off x="3047364" y="11178170"/>
            <a:ext cx="21296484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>
                <a:solidFill>
                  <a:srgbClr val="000000"/>
                </a:solidFill>
              </a:defRPr>
            </a:lvl1pPr>
          </a:lstStyle>
          <a:p>
            <a:pPr/>
            <a:r>
              <a:t>COMUNE DI CASTELNUOVO MAGRA</a:t>
            </a:r>
          </a:p>
        </p:txBody>
      </p:sp>
      <p:sp>
        <p:nvSpPr>
          <p:cNvPr id="371" name="ASILO NIDO ZigoZago"/>
          <p:cNvSpPr txBox="1"/>
          <p:nvPr/>
        </p:nvSpPr>
        <p:spPr>
          <a:xfrm>
            <a:off x="3047364" y="11906304"/>
            <a:ext cx="2129648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>
                <a:solidFill>
                  <a:srgbClr val="000000"/>
                </a:solidFill>
              </a:defRPr>
            </a:lvl1pPr>
          </a:lstStyle>
          <a:p>
            <a:pPr/>
            <a:r>
              <a:t>ASILO NIDO ZigoZago</a:t>
            </a:r>
          </a:p>
        </p:txBody>
      </p:sp>
      <p:sp>
        <p:nvSpPr>
          <p:cNvPr id="372" name="PROGETTO DI AMPLIAMENTO ED EFFICIENTAMENTO ENERGETICO"/>
          <p:cNvSpPr txBox="1"/>
          <p:nvPr/>
        </p:nvSpPr>
        <p:spPr>
          <a:xfrm>
            <a:off x="3047364" y="12972556"/>
            <a:ext cx="21296484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i="1" sz="3800">
                <a:solidFill>
                  <a:srgbClr val="000000"/>
                </a:solidFill>
              </a:defRPr>
            </a:lvl1pPr>
          </a:lstStyle>
          <a:p>
            <a:pPr/>
            <a:r>
              <a:t>PROGETTO DI AMPLIAMENTO ED EFFICIENTAMENTO ENERGETICO</a:t>
            </a:r>
          </a:p>
        </p:txBody>
      </p:sp>
      <p:sp>
        <p:nvSpPr>
          <p:cNvPr id="373" name="Rettangolo"/>
          <p:cNvSpPr/>
          <p:nvPr/>
        </p:nvSpPr>
        <p:spPr>
          <a:xfrm>
            <a:off x="-1" y="-58643"/>
            <a:ext cx="24384001" cy="38204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ettangolo"/>
          <p:cNvSpPr/>
          <p:nvPr/>
        </p:nvSpPr>
        <p:spPr>
          <a:xfrm>
            <a:off x="0" y="11041157"/>
            <a:ext cx="24384001" cy="2232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0 titolo copia.jpg" descr="0 titolo copia.jpg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-1" y="2009482"/>
            <a:ext cx="24384001" cy="10103436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Rettangolo"/>
          <p:cNvSpPr/>
          <p:nvPr/>
        </p:nvSpPr>
        <p:spPr>
          <a:xfrm>
            <a:off x="0" y="11041157"/>
            <a:ext cx="24384001" cy="2232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75" name="stemma comune.jpeg" descr="stemma comun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11330704"/>
            <a:ext cx="1611364" cy="211286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COMUNE DI CASTELNUOVO MAGRA"/>
          <p:cNvSpPr txBox="1"/>
          <p:nvPr/>
        </p:nvSpPr>
        <p:spPr>
          <a:xfrm>
            <a:off x="3047364" y="11178170"/>
            <a:ext cx="21296484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>
                <a:solidFill>
                  <a:srgbClr val="000000"/>
                </a:solidFill>
              </a:defRPr>
            </a:lvl1pPr>
          </a:lstStyle>
          <a:p>
            <a:pPr/>
            <a:r>
              <a:t>COMUNE DI CASTELNUOVO MAGRA</a:t>
            </a:r>
          </a:p>
        </p:txBody>
      </p:sp>
      <p:sp>
        <p:nvSpPr>
          <p:cNvPr id="177" name="ASILO NIDO ZigoZago"/>
          <p:cNvSpPr txBox="1"/>
          <p:nvPr/>
        </p:nvSpPr>
        <p:spPr>
          <a:xfrm>
            <a:off x="3047364" y="11906304"/>
            <a:ext cx="2129648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>
                <a:solidFill>
                  <a:srgbClr val="000000"/>
                </a:solidFill>
              </a:defRPr>
            </a:lvl1pPr>
          </a:lstStyle>
          <a:p>
            <a:pPr/>
            <a:r>
              <a:t>ASILO NIDO ZigoZago</a:t>
            </a:r>
          </a:p>
        </p:txBody>
      </p:sp>
      <p:sp>
        <p:nvSpPr>
          <p:cNvPr id="178" name="PROGETTO DI AMPLIAMENTO ED EFFICIENTAMENTO ENERGETICO"/>
          <p:cNvSpPr txBox="1"/>
          <p:nvPr/>
        </p:nvSpPr>
        <p:spPr>
          <a:xfrm>
            <a:off x="3047364" y="12972556"/>
            <a:ext cx="21296484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i="1" sz="3800">
                <a:solidFill>
                  <a:srgbClr val="000000"/>
                </a:solidFill>
              </a:defRPr>
            </a:lvl1pPr>
          </a:lstStyle>
          <a:p>
            <a:pPr/>
            <a:r>
              <a:t>PROGETTO DI AMPLIAMENTO ED EFFICIENTAMENTO ENERGETICO</a:t>
            </a:r>
          </a:p>
        </p:txBody>
      </p:sp>
      <p:sp>
        <p:nvSpPr>
          <p:cNvPr id="179" name="Rettangolo"/>
          <p:cNvSpPr/>
          <p:nvPr/>
        </p:nvSpPr>
        <p:spPr>
          <a:xfrm>
            <a:off x="12754239" y="319186"/>
            <a:ext cx="2799557" cy="1727863"/>
          </a:xfrm>
          <a:prstGeom prst="rect">
            <a:avLst/>
          </a:prstGeom>
          <a:solidFill>
            <a:srgbClr val="D5D5D5"/>
          </a:solidFill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0" name="FINANZIAMENTO"/>
          <p:cNvSpPr txBox="1"/>
          <p:nvPr/>
        </p:nvSpPr>
        <p:spPr>
          <a:xfrm>
            <a:off x="16044400" y="612241"/>
            <a:ext cx="8845269" cy="957272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600">
                <a:solidFill>
                  <a:srgbClr val="000000"/>
                </a:solidFill>
              </a:defRPr>
            </a:lvl1pPr>
          </a:lstStyle>
          <a:p>
            <a:pPr/>
            <a:r>
              <a:t>FINANZIAMENTO</a:t>
            </a:r>
          </a:p>
        </p:txBody>
      </p:sp>
      <p:sp>
        <p:nvSpPr>
          <p:cNvPr id="181" name="Rettangolo"/>
          <p:cNvSpPr/>
          <p:nvPr/>
        </p:nvSpPr>
        <p:spPr>
          <a:xfrm>
            <a:off x="12762706" y="2393519"/>
            <a:ext cx="2799557" cy="1727863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2" name="LAVORI PREVISTI"/>
          <p:cNvSpPr txBox="1"/>
          <p:nvPr/>
        </p:nvSpPr>
        <p:spPr>
          <a:xfrm>
            <a:off x="16052866" y="2686575"/>
            <a:ext cx="8493053" cy="95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600">
                <a:solidFill>
                  <a:srgbClr val="000000"/>
                </a:solidFill>
              </a:defRPr>
            </a:lvl1pPr>
          </a:lstStyle>
          <a:p>
            <a:pPr/>
            <a:r>
              <a:t>LAVORI PREVISTI</a:t>
            </a:r>
          </a:p>
        </p:txBody>
      </p:sp>
      <p:sp>
        <p:nvSpPr>
          <p:cNvPr id="183" name="Rettangolo"/>
          <p:cNvSpPr/>
          <p:nvPr/>
        </p:nvSpPr>
        <p:spPr>
          <a:xfrm>
            <a:off x="12754239" y="4374719"/>
            <a:ext cx="2799557" cy="1727863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4" name="DURATA DEI LAVORI"/>
          <p:cNvSpPr txBox="1"/>
          <p:nvPr/>
        </p:nvSpPr>
        <p:spPr>
          <a:xfrm>
            <a:off x="16044400" y="4667775"/>
            <a:ext cx="8612208" cy="95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600">
                <a:solidFill>
                  <a:srgbClr val="000000"/>
                </a:solidFill>
              </a:defRPr>
            </a:lvl1pPr>
          </a:lstStyle>
          <a:p>
            <a:pPr/>
            <a:r>
              <a:t>DURATA DEI LAVORI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3"/>
      <p:bldP build="whole" bldLvl="1" animBg="1" rev="0" advAuto="0" spid="173" grpId="1"/>
      <p:bldP build="whole" bldLvl="1" animBg="1" rev="0" advAuto="0" spid="17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ttangolo"/>
          <p:cNvSpPr/>
          <p:nvPr/>
        </p:nvSpPr>
        <p:spPr>
          <a:xfrm>
            <a:off x="0" y="11041157"/>
            <a:ext cx="24384001" cy="2232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87" name="PNRR.pdf" descr="PNR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12" y="1044763"/>
            <a:ext cx="12933763" cy="14520602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IMPORTO LAVORI   € 587.983,96…"/>
          <p:cNvSpPr txBox="1"/>
          <p:nvPr/>
        </p:nvSpPr>
        <p:spPr>
          <a:xfrm>
            <a:off x="12356676" y="7404106"/>
            <a:ext cx="9724391" cy="2192855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4600">
                <a:solidFill>
                  <a:srgbClr val="000000"/>
                </a:solidFill>
              </a:defRPr>
            </a:pPr>
            <a:r>
              <a:t>IMPORTO LAVORI   € 587.983,96</a:t>
            </a:r>
          </a:p>
          <a:p>
            <a:pPr algn="r">
              <a:defRPr sz="4600">
                <a:solidFill>
                  <a:srgbClr val="000000"/>
                </a:solidFill>
              </a:defRPr>
            </a:pPr>
            <a:r>
              <a:t>IMPORTO SICUREZZA €   32.165,97</a:t>
            </a:r>
          </a:p>
          <a:p>
            <a:pPr algn="r">
              <a:defRPr b="1" sz="4600">
                <a:solidFill>
                  <a:srgbClr val="000000"/>
                </a:solidFill>
              </a:defRPr>
            </a:pPr>
            <a:r>
              <a:t>IMPORTO TOTALE € 620.149,93</a:t>
            </a:r>
          </a:p>
        </p:txBody>
      </p:sp>
      <p:pic>
        <p:nvPicPr>
          <p:cNvPr id="189" name="DJI_0423 copia 2.jpg" descr="DJI_0423 copia 2.jpg"/>
          <p:cNvPicPr>
            <a:picLocks noChangeAspect="1"/>
          </p:cNvPicPr>
          <p:nvPr/>
        </p:nvPicPr>
        <p:blipFill>
          <a:blip r:embed="rId3">
            <a:alphaModFix amt="28278"/>
            <a:extLst/>
          </a:blip>
          <a:stretch>
            <a:fillRect/>
          </a:stretch>
        </p:blipFill>
        <p:spPr>
          <a:xfrm>
            <a:off x="3047139" y="0"/>
            <a:ext cx="1828972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2"/>
      <p:bldP build="whole" bldLvl="1" animBg="1" rev="0" advAuto="0" spid="18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0 titolo copia.jpg" descr="0 titolo copia.jpg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-1" y="2009482"/>
            <a:ext cx="24384001" cy="10103436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Rettangolo"/>
          <p:cNvSpPr/>
          <p:nvPr/>
        </p:nvSpPr>
        <p:spPr>
          <a:xfrm>
            <a:off x="0" y="11041157"/>
            <a:ext cx="24384001" cy="2232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93" name="stemma comune.jpeg" descr="stemma comun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11330704"/>
            <a:ext cx="1611364" cy="211286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COMUNE DI CASTELNUOVO MAGRA"/>
          <p:cNvSpPr txBox="1"/>
          <p:nvPr/>
        </p:nvSpPr>
        <p:spPr>
          <a:xfrm>
            <a:off x="3047364" y="11178170"/>
            <a:ext cx="21296484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>
                <a:solidFill>
                  <a:srgbClr val="000000"/>
                </a:solidFill>
              </a:defRPr>
            </a:lvl1pPr>
          </a:lstStyle>
          <a:p>
            <a:pPr/>
            <a:r>
              <a:t>COMUNE DI CASTELNUOVO MAGRA</a:t>
            </a:r>
          </a:p>
        </p:txBody>
      </p:sp>
      <p:sp>
        <p:nvSpPr>
          <p:cNvPr id="195" name="ASILO NIDO ZigoZago"/>
          <p:cNvSpPr txBox="1"/>
          <p:nvPr/>
        </p:nvSpPr>
        <p:spPr>
          <a:xfrm>
            <a:off x="3047364" y="11906304"/>
            <a:ext cx="2129648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>
                <a:solidFill>
                  <a:srgbClr val="000000"/>
                </a:solidFill>
              </a:defRPr>
            </a:lvl1pPr>
          </a:lstStyle>
          <a:p>
            <a:pPr/>
            <a:r>
              <a:t>ASILO NIDO ZigoZago</a:t>
            </a:r>
          </a:p>
        </p:txBody>
      </p:sp>
      <p:sp>
        <p:nvSpPr>
          <p:cNvPr id="196" name="PROGETTO DI AMPLIAMENTO ED EFFICIENTAMENTO ENERGETICO"/>
          <p:cNvSpPr txBox="1"/>
          <p:nvPr/>
        </p:nvSpPr>
        <p:spPr>
          <a:xfrm>
            <a:off x="3047364" y="12972556"/>
            <a:ext cx="21296484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i="1" sz="3800">
                <a:solidFill>
                  <a:srgbClr val="000000"/>
                </a:solidFill>
              </a:defRPr>
            </a:lvl1pPr>
          </a:lstStyle>
          <a:p>
            <a:pPr/>
            <a:r>
              <a:t>PROGETTO DI AMPLIAMENTO ED EFFICIENTAMENTO ENERGETICO</a:t>
            </a:r>
          </a:p>
        </p:txBody>
      </p:sp>
      <p:sp>
        <p:nvSpPr>
          <p:cNvPr id="197" name="Rettangolo"/>
          <p:cNvSpPr/>
          <p:nvPr/>
        </p:nvSpPr>
        <p:spPr>
          <a:xfrm>
            <a:off x="12754239" y="319186"/>
            <a:ext cx="2799557" cy="1727863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8" name="FINANZIAMENTO"/>
          <p:cNvSpPr txBox="1"/>
          <p:nvPr/>
        </p:nvSpPr>
        <p:spPr>
          <a:xfrm>
            <a:off x="16044400" y="612241"/>
            <a:ext cx="8845269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600">
                <a:solidFill>
                  <a:srgbClr val="000000"/>
                </a:solidFill>
              </a:defRPr>
            </a:lvl1pPr>
          </a:lstStyle>
          <a:p>
            <a:pPr/>
            <a:r>
              <a:t>FINANZIAMENTO</a:t>
            </a:r>
          </a:p>
        </p:txBody>
      </p:sp>
      <p:sp>
        <p:nvSpPr>
          <p:cNvPr id="199" name="Rettangolo"/>
          <p:cNvSpPr/>
          <p:nvPr/>
        </p:nvSpPr>
        <p:spPr>
          <a:xfrm>
            <a:off x="12762706" y="2393519"/>
            <a:ext cx="2799557" cy="1727863"/>
          </a:xfrm>
          <a:prstGeom prst="rect">
            <a:avLst/>
          </a:prstGeom>
          <a:solidFill>
            <a:srgbClr val="D5D5D5"/>
          </a:solidFill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0" name="LAVORI PREVISTI"/>
          <p:cNvSpPr txBox="1"/>
          <p:nvPr/>
        </p:nvSpPr>
        <p:spPr>
          <a:xfrm>
            <a:off x="16052866" y="2686575"/>
            <a:ext cx="8493053" cy="957271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600">
                <a:solidFill>
                  <a:srgbClr val="000000"/>
                </a:solidFill>
              </a:defRPr>
            </a:lvl1pPr>
          </a:lstStyle>
          <a:p>
            <a:pPr/>
            <a:r>
              <a:t>LAVORI PREVISTI</a:t>
            </a:r>
          </a:p>
        </p:txBody>
      </p:sp>
      <p:sp>
        <p:nvSpPr>
          <p:cNvPr id="201" name="Rettangolo"/>
          <p:cNvSpPr/>
          <p:nvPr/>
        </p:nvSpPr>
        <p:spPr>
          <a:xfrm>
            <a:off x="12754239" y="4374719"/>
            <a:ext cx="2799557" cy="1727863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2" name="DURATA DEI LAVORI"/>
          <p:cNvSpPr txBox="1"/>
          <p:nvPr/>
        </p:nvSpPr>
        <p:spPr>
          <a:xfrm>
            <a:off x="16044400" y="4667775"/>
            <a:ext cx="8612208" cy="95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600">
                <a:solidFill>
                  <a:srgbClr val="000000"/>
                </a:solidFill>
              </a:defRPr>
            </a:lvl1pPr>
          </a:lstStyle>
          <a:p>
            <a:pPr/>
            <a:r>
              <a:t>DURATA DEI LAVORI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2"/>
      <p:bldP build="whole" bldLvl="1" animBg="1" rev="0" advAuto="0" spid="200" grpId="3"/>
      <p:bldP build="whole" bldLvl="1" animBg="1" rev="0" advAuto="0" spid="19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ttangolo"/>
          <p:cNvSpPr/>
          <p:nvPr/>
        </p:nvSpPr>
        <p:spPr>
          <a:xfrm>
            <a:off x="0" y="11041157"/>
            <a:ext cx="24384001" cy="2232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5" name="DJI_0423 copia 2.jpg" descr="DJI_0423 copia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7139" y="0"/>
            <a:ext cx="1828972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Rettangolo"/>
          <p:cNvSpPr/>
          <p:nvPr/>
        </p:nvSpPr>
        <p:spPr>
          <a:xfrm>
            <a:off x="0" y="11041157"/>
            <a:ext cx="24384001" cy="2232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8" name="DJI_0432 copia 2.jpg" descr="DJI_0432 copia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7139" y="0"/>
            <a:ext cx="1828972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ttangolo"/>
          <p:cNvSpPr/>
          <p:nvPr/>
        </p:nvSpPr>
        <p:spPr>
          <a:xfrm>
            <a:off x="0" y="11041157"/>
            <a:ext cx="24384001" cy="2232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1" name="DJI_0435.JPG" descr="DJI_04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7139" y="0"/>
            <a:ext cx="1828972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ZENITALE.JPG" descr="ZENITA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793139" y="-609600"/>
            <a:ext cx="1828972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Rettangolo"/>
          <p:cNvSpPr/>
          <p:nvPr/>
        </p:nvSpPr>
        <p:spPr>
          <a:xfrm>
            <a:off x="0" y="11041157"/>
            <a:ext cx="24384001" cy="2232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